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sldIdLst>
    <p:sldId id="295" r:id="rId2"/>
    <p:sldId id="294" r:id="rId3"/>
    <p:sldId id="274" r:id="rId4"/>
    <p:sldId id="321" r:id="rId5"/>
    <p:sldId id="322" r:id="rId6"/>
    <p:sldId id="323" r:id="rId7"/>
    <p:sldId id="324" r:id="rId8"/>
    <p:sldId id="329" r:id="rId9"/>
    <p:sldId id="325" r:id="rId10"/>
    <p:sldId id="327" r:id="rId11"/>
    <p:sldId id="328" r:id="rId12"/>
    <p:sldId id="326" r:id="rId13"/>
    <p:sldId id="330" r:id="rId14"/>
    <p:sldId id="331" r:id="rId15"/>
    <p:sldId id="332" r:id="rId16"/>
    <p:sldId id="333" r:id="rId17"/>
    <p:sldId id="334" r:id="rId18"/>
    <p:sldId id="346" r:id="rId19"/>
    <p:sldId id="258" r:id="rId20"/>
    <p:sldId id="337" r:id="rId21"/>
    <p:sldId id="339" r:id="rId22"/>
    <p:sldId id="341" r:id="rId23"/>
    <p:sldId id="340" r:id="rId24"/>
    <p:sldId id="342" r:id="rId25"/>
    <p:sldId id="347" r:id="rId26"/>
    <p:sldId id="338" r:id="rId27"/>
    <p:sldId id="344" r:id="rId28"/>
    <p:sldId id="345" r:id="rId29"/>
    <p:sldId id="320" r:id="rId30"/>
    <p:sldId id="348"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CC"/>
    <a:srgbClr val="006600"/>
    <a:srgbClr val="85E35F"/>
    <a:srgbClr val="98E779"/>
    <a:srgbClr val="6DFF6D"/>
    <a:srgbClr val="00CC00"/>
    <a:srgbClr val="21FF21"/>
    <a:srgbClr val="99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54" autoAdjust="0"/>
  </p:normalViewPr>
  <p:slideViewPr>
    <p:cSldViewPr>
      <p:cViewPr>
        <p:scale>
          <a:sx n="90" d="100"/>
          <a:sy n="90" d="100"/>
        </p:scale>
        <p:origin x="2008"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notesViewPr>
    <p:cSldViewPr>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D%20Drive\F%20Drive\MSM%20Environment\EMP%20Phase-III\Canal%20&amp;%20Waste%20Water%20Comparison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D:\D%20Drive\F%20Drive\MSM%20Environment\EMP%20Phase-III\Canal%20&amp;%20Waste%20Water%20Comparisons.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D:\D%20Drive\F%20Drive\MSM%20Environment\EMP%20Phase-III\EMP%20Presentation%20to%20DG%20EPA\Effluent%20Flow%20Comparisons\Effluent%20Flow%20Comparisons\Canal%20&amp;%20Waste%20Water%20Comparisons.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0033CC"/>
                </a:solidFill>
              </a:defRPr>
            </a:pPr>
            <a:r>
              <a:rPr lang="en-US" sz="2000" dirty="0" smtClean="0">
                <a:solidFill>
                  <a:srgbClr val="0033CC"/>
                </a:solidFill>
              </a:rPr>
              <a:t>Average</a:t>
            </a:r>
            <a:r>
              <a:rPr lang="en-US" sz="2000" baseline="0" dirty="0" smtClean="0">
                <a:solidFill>
                  <a:srgbClr val="0033CC"/>
                </a:solidFill>
              </a:rPr>
              <a:t> Effluent flows each two weeks over three seasons</a:t>
            </a:r>
            <a:endParaRPr lang="en-US" sz="2000" dirty="0">
              <a:solidFill>
                <a:srgbClr val="0033CC"/>
              </a:solidFill>
            </a:endParaRPr>
          </a:p>
        </c:rich>
      </c:tx>
      <c:layout/>
      <c:overlay val="0"/>
    </c:title>
    <c:autoTitleDeleted val="0"/>
    <c:plotArea>
      <c:layout>
        <c:manualLayout>
          <c:layoutTarget val="inner"/>
          <c:xMode val="edge"/>
          <c:yMode val="edge"/>
          <c:x val="0.105335886573627"/>
          <c:y val="0.218118821396309"/>
          <c:w val="0.676887784641485"/>
          <c:h val="0.573265506172998"/>
        </c:manualLayout>
      </c:layout>
      <c:lineChart>
        <c:grouping val="standard"/>
        <c:varyColors val="0"/>
        <c:ser>
          <c:idx val="0"/>
          <c:order val="0"/>
          <c:tx>
            <c:strRef>
              <c:f>'Comparison  (4)'!$B$3</c:f>
              <c:strCache>
                <c:ptCount val="1"/>
                <c:pt idx="0">
                  <c:v>2013-14</c:v>
                </c:pt>
              </c:strCache>
            </c:strRef>
          </c:tx>
          <c:spPr>
            <a:ln w="44450">
              <a:prstDash val="sysDash"/>
            </a:ln>
          </c:spPr>
          <c:marker>
            <c:symbol val="none"/>
          </c:marker>
          <c:dLbls>
            <c:spPr>
              <a:noFill/>
              <a:ln>
                <a:noFill/>
              </a:ln>
              <a:effectLst/>
            </c:spPr>
            <c:txPr>
              <a:bodyPr/>
              <a:lstStyle/>
              <a:p>
                <a:pPr>
                  <a:defRPr lang="de-DE"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(4)'!$B$4:$B$11</c:f>
              <c:numCache>
                <c:formatCode>General</c:formatCode>
                <c:ptCount val="8"/>
                <c:pt idx="0">
                  <c:v>4040.0</c:v>
                </c:pt>
                <c:pt idx="1">
                  <c:v>3367.0</c:v>
                </c:pt>
                <c:pt idx="2">
                  <c:v>2828.0</c:v>
                </c:pt>
                <c:pt idx="3">
                  <c:v>2967.0</c:v>
                </c:pt>
                <c:pt idx="4">
                  <c:v>3197.0</c:v>
                </c:pt>
                <c:pt idx="5">
                  <c:v>2816.0</c:v>
                </c:pt>
                <c:pt idx="6">
                  <c:v>2160.0</c:v>
                </c:pt>
                <c:pt idx="7">
                  <c:v>1551.0</c:v>
                </c:pt>
              </c:numCache>
            </c:numRef>
          </c:val>
          <c:smooth val="0"/>
        </c:ser>
        <c:ser>
          <c:idx val="1"/>
          <c:order val="1"/>
          <c:tx>
            <c:strRef>
              <c:f>'Comparison  (4)'!$C$3</c:f>
              <c:strCache>
                <c:ptCount val="1"/>
                <c:pt idx="0">
                  <c:v>2014-15</c:v>
                </c:pt>
              </c:strCache>
            </c:strRef>
          </c:tx>
          <c:spPr>
            <a:ln w="44450">
              <a:prstDash val="dashDot"/>
            </a:ln>
          </c:spPr>
          <c:marker>
            <c:symbol val="none"/>
          </c:marker>
          <c:dLbls>
            <c:spPr>
              <a:noFill/>
              <a:ln>
                <a:noFill/>
              </a:ln>
              <a:effectLst/>
            </c:spPr>
            <c:txPr>
              <a:bodyPr/>
              <a:lstStyle/>
              <a:p>
                <a:pPr>
                  <a:defRPr lang="de-DE"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(4)'!$C$4:$C$11</c:f>
              <c:numCache>
                <c:formatCode>General</c:formatCode>
                <c:ptCount val="8"/>
                <c:pt idx="0">
                  <c:v>2002.0</c:v>
                </c:pt>
                <c:pt idx="1">
                  <c:v>1743.0</c:v>
                </c:pt>
                <c:pt idx="2">
                  <c:v>1406.0</c:v>
                </c:pt>
                <c:pt idx="3">
                  <c:v>1439.0</c:v>
                </c:pt>
                <c:pt idx="4">
                  <c:v>1326.0</c:v>
                </c:pt>
                <c:pt idx="5">
                  <c:v>1180.0</c:v>
                </c:pt>
                <c:pt idx="6">
                  <c:v>1423.0</c:v>
                </c:pt>
              </c:numCache>
            </c:numRef>
          </c:val>
          <c:smooth val="0"/>
        </c:ser>
        <c:ser>
          <c:idx val="2"/>
          <c:order val="2"/>
          <c:tx>
            <c:strRef>
              <c:f>'Comparison  (4)'!$D$3</c:f>
              <c:strCache>
                <c:ptCount val="1"/>
                <c:pt idx="0">
                  <c:v>2015-16</c:v>
                </c:pt>
              </c:strCache>
            </c:strRef>
          </c:tx>
          <c:spPr>
            <a:ln w="44450"/>
          </c:spPr>
          <c:marker>
            <c:symbol val="none"/>
          </c:marker>
          <c:dLbls>
            <c:spPr>
              <a:noFill/>
              <a:ln>
                <a:noFill/>
              </a:ln>
              <a:effectLst/>
            </c:spPr>
            <c:txPr>
              <a:bodyPr/>
              <a:lstStyle/>
              <a:p>
                <a:pPr>
                  <a:defRPr lang="de-DE" sz="16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(4)'!$D$4:$D$11</c:f>
              <c:numCache>
                <c:formatCode>General</c:formatCode>
                <c:ptCount val="8"/>
                <c:pt idx="0">
                  <c:v>1364.0</c:v>
                </c:pt>
                <c:pt idx="1">
                  <c:v>1382.0</c:v>
                </c:pt>
                <c:pt idx="2">
                  <c:v>955.0</c:v>
                </c:pt>
                <c:pt idx="3">
                  <c:v>1240.0</c:v>
                </c:pt>
                <c:pt idx="4">
                  <c:v>1049.0</c:v>
                </c:pt>
                <c:pt idx="5">
                  <c:v>675.0</c:v>
                </c:pt>
                <c:pt idx="6">
                  <c:v>870.0</c:v>
                </c:pt>
              </c:numCache>
            </c:numRef>
          </c:val>
          <c:smooth val="0"/>
        </c:ser>
        <c:dLbls>
          <c:showLegendKey val="0"/>
          <c:showVal val="0"/>
          <c:showCatName val="0"/>
          <c:showSerName val="0"/>
          <c:showPercent val="0"/>
          <c:showBubbleSize val="0"/>
        </c:dLbls>
        <c:smooth val="0"/>
        <c:axId val="-2127826480"/>
        <c:axId val="2130066368"/>
      </c:lineChart>
      <c:catAx>
        <c:axId val="-2127826480"/>
        <c:scaling>
          <c:orientation val="minMax"/>
        </c:scaling>
        <c:delete val="0"/>
        <c:axPos val="b"/>
        <c:title>
          <c:tx>
            <c:rich>
              <a:bodyPr/>
              <a:lstStyle/>
              <a:p>
                <a:pPr>
                  <a:defRPr lang="de-DE" sz="1800"/>
                </a:pPr>
                <a:r>
                  <a:rPr lang="en-US" sz="1800" u="sng"/>
                  <a:t>Fortnight</a:t>
                </a:r>
                <a:r>
                  <a:rPr lang="en-US" sz="1800"/>
                  <a:t> </a:t>
                </a:r>
              </a:p>
            </c:rich>
          </c:tx>
          <c:layout/>
          <c:overlay val="0"/>
        </c:title>
        <c:majorTickMark val="out"/>
        <c:minorTickMark val="none"/>
        <c:tickLblPos val="nextTo"/>
        <c:txPr>
          <a:bodyPr/>
          <a:lstStyle/>
          <a:p>
            <a:pPr>
              <a:defRPr lang="de-DE" sz="1600" b="1"/>
            </a:pPr>
            <a:endParaRPr lang="en-US"/>
          </a:p>
        </c:txPr>
        <c:crossAx val="2130066368"/>
        <c:crosses val="autoZero"/>
        <c:auto val="1"/>
        <c:lblAlgn val="ctr"/>
        <c:lblOffset val="100"/>
        <c:noMultiLvlLbl val="0"/>
      </c:catAx>
      <c:valAx>
        <c:axId val="2130066368"/>
        <c:scaling>
          <c:orientation val="minMax"/>
        </c:scaling>
        <c:delete val="0"/>
        <c:axPos val="l"/>
        <c:majorGridlines/>
        <c:title>
          <c:tx>
            <c:rich>
              <a:bodyPr rot="0" vert="horz"/>
              <a:lstStyle/>
              <a:p>
                <a:pPr>
                  <a:defRPr lang="de-DE" sz="1800" u="sng"/>
                </a:pPr>
                <a:r>
                  <a:rPr lang="en-US" sz="1800" u="sng"/>
                  <a:t>Flow</a:t>
                </a:r>
                <a:r>
                  <a:rPr lang="en-US" sz="1800" u="sng" baseline="0"/>
                  <a:t> (m</a:t>
                </a:r>
                <a:r>
                  <a:rPr lang="en-US" sz="1800" u="sng" baseline="0">
                    <a:latin typeface="Calibri"/>
                  </a:rPr>
                  <a:t>³/day)</a:t>
                </a:r>
                <a:endParaRPr lang="en-US" sz="1800" u="sng"/>
              </a:p>
            </c:rich>
          </c:tx>
          <c:layout>
            <c:manualLayout>
              <c:xMode val="edge"/>
              <c:yMode val="edge"/>
              <c:x val="0.0129399690423312"/>
              <c:y val="0.115893723211369"/>
            </c:manualLayout>
          </c:layout>
          <c:overlay val="0"/>
        </c:title>
        <c:numFmt formatCode="General" sourceLinked="1"/>
        <c:majorTickMark val="out"/>
        <c:minorTickMark val="none"/>
        <c:tickLblPos val="nextTo"/>
        <c:txPr>
          <a:bodyPr/>
          <a:lstStyle/>
          <a:p>
            <a:pPr>
              <a:defRPr lang="de-DE" sz="1800" b="1"/>
            </a:pPr>
            <a:endParaRPr lang="en-US"/>
          </a:p>
        </c:txPr>
        <c:crossAx val="-2127826480"/>
        <c:crosses val="autoZero"/>
        <c:crossBetween val="between"/>
      </c:valAx>
    </c:plotArea>
    <c:legend>
      <c:legendPos val="r"/>
      <c:layout>
        <c:manualLayout>
          <c:xMode val="edge"/>
          <c:yMode val="edge"/>
          <c:x val="0.815848779372341"/>
          <c:y val="0.352564207106655"/>
          <c:w val="0.171427598364604"/>
          <c:h val="0.333052603215475"/>
        </c:manualLayout>
      </c:layout>
      <c:overlay val="0"/>
      <c:txPr>
        <a:bodyPr/>
        <a:lstStyle/>
        <a:p>
          <a:pPr>
            <a:defRPr lang="de-DE" sz="1800" b="1"/>
          </a:pPr>
          <a:endParaRPr lang="en-US"/>
        </a:p>
      </c:txPr>
    </c:legend>
    <c:plotVisOnly val="1"/>
    <c:dispBlanksAs val="gap"/>
    <c:showDLblsOverMax val="0"/>
  </c:chart>
  <c:spPr>
    <a:solidFill>
      <a:srgbClr val="1F497D">
        <a:lumMod val="20000"/>
        <a:lumOff val="80000"/>
      </a:srgb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0033CC"/>
                </a:solidFill>
              </a:defRPr>
            </a:pPr>
            <a:r>
              <a:rPr lang="en-US" sz="2000" dirty="0" smtClean="0">
                <a:solidFill>
                  <a:srgbClr val="0033CC"/>
                </a:solidFill>
              </a:rPr>
              <a:t>Average Canal water intake each two weeks over three seasons </a:t>
            </a:r>
            <a:endParaRPr lang="en-US" sz="2000" dirty="0">
              <a:solidFill>
                <a:srgbClr val="0033CC"/>
              </a:solidFill>
            </a:endParaRPr>
          </a:p>
        </c:rich>
      </c:tx>
      <c:layout/>
      <c:overlay val="0"/>
    </c:title>
    <c:autoTitleDeleted val="0"/>
    <c:plotArea>
      <c:layout>
        <c:manualLayout>
          <c:layoutTarget val="inner"/>
          <c:xMode val="edge"/>
          <c:yMode val="edge"/>
          <c:x val="0.105335886573627"/>
          <c:y val="0.227882857197773"/>
          <c:w val="0.683399565131601"/>
          <c:h val="0.563501470371534"/>
        </c:manualLayout>
      </c:layout>
      <c:lineChart>
        <c:grouping val="standard"/>
        <c:varyColors val="0"/>
        <c:ser>
          <c:idx val="0"/>
          <c:order val="0"/>
          <c:tx>
            <c:strRef>
              <c:f>'Comparison  (5)'!$B$3</c:f>
              <c:strCache>
                <c:ptCount val="1"/>
                <c:pt idx="0">
                  <c:v>2013-14</c:v>
                </c:pt>
              </c:strCache>
            </c:strRef>
          </c:tx>
          <c:spPr>
            <a:ln w="44450">
              <a:prstDash val="sysDash"/>
            </a:ln>
          </c:spPr>
          <c:marker>
            <c:symbol val="none"/>
          </c:marker>
          <c:dLbls>
            <c:spPr>
              <a:noFill/>
              <a:ln>
                <a:noFill/>
              </a:ln>
              <a:effectLst/>
            </c:spPr>
            <c:txPr>
              <a:bodyPr/>
              <a:lstStyle/>
              <a:p>
                <a:pPr>
                  <a:defRPr lang="de-DE"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(5)'!$B$4:$B$11</c:f>
              <c:numCache>
                <c:formatCode>General</c:formatCode>
                <c:ptCount val="8"/>
                <c:pt idx="3">
                  <c:v>3095.0</c:v>
                </c:pt>
                <c:pt idx="4">
                  <c:v>2836.0</c:v>
                </c:pt>
                <c:pt idx="5">
                  <c:v>2635.0</c:v>
                </c:pt>
                <c:pt idx="6">
                  <c:v>2607.0</c:v>
                </c:pt>
              </c:numCache>
            </c:numRef>
          </c:val>
          <c:smooth val="0"/>
        </c:ser>
        <c:ser>
          <c:idx val="1"/>
          <c:order val="1"/>
          <c:tx>
            <c:strRef>
              <c:f>'Comparison  (5)'!$C$3</c:f>
              <c:strCache>
                <c:ptCount val="1"/>
                <c:pt idx="0">
                  <c:v>2014-15</c:v>
                </c:pt>
              </c:strCache>
            </c:strRef>
          </c:tx>
          <c:spPr>
            <a:ln w="44450">
              <a:prstDash val="dashDot"/>
            </a:ln>
          </c:spPr>
          <c:marker>
            <c:symbol val="none"/>
          </c:marker>
          <c:dLbls>
            <c:spPr>
              <a:noFill/>
              <a:ln>
                <a:noFill/>
              </a:ln>
              <a:effectLst/>
            </c:spPr>
            <c:txPr>
              <a:bodyPr/>
              <a:lstStyle/>
              <a:p>
                <a:pPr>
                  <a:defRPr lang="de-DE"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(5)'!$C$4:$C$11</c:f>
              <c:numCache>
                <c:formatCode>General</c:formatCode>
                <c:ptCount val="8"/>
                <c:pt idx="0">
                  <c:v>1745.0</c:v>
                </c:pt>
                <c:pt idx="1">
                  <c:v>1397.0</c:v>
                </c:pt>
                <c:pt idx="2">
                  <c:v>1236.0</c:v>
                </c:pt>
                <c:pt idx="3">
                  <c:v>1471.0</c:v>
                </c:pt>
                <c:pt idx="4">
                  <c:v>1664.0</c:v>
                </c:pt>
                <c:pt idx="5">
                  <c:v>2124.0</c:v>
                </c:pt>
                <c:pt idx="6">
                  <c:v>2146.0</c:v>
                </c:pt>
              </c:numCache>
            </c:numRef>
          </c:val>
          <c:smooth val="0"/>
        </c:ser>
        <c:ser>
          <c:idx val="2"/>
          <c:order val="2"/>
          <c:tx>
            <c:strRef>
              <c:f>'Comparison  (5)'!$D$3</c:f>
              <c:strCache>
                <c:ptCount val="1"/>
                <c:pt idx="0">
                  <c:v>2015-16</c:v>
                </c:pt>
              </c:strCache>
            </c:strRef>
          </c:tx>
          <c:spPr>
            <a:ln w="44450"/>
          </c:spPr>
          <c:marker>
            <c:symbol val="none"/>
          </c:marker>
          <c:dLbls>
            <c:spPr>
              <a:noFill/>
              <a:ln>
                <a:noFill/>
              </a:ln>
              <a:effectLst/>
            </c:spPr>
            <c:txPr>
              <a:bodyPr/>
              <a:lstStyle/>
              <a:p>
                <a:pPr>
                  <a:defRPr lang="de-DE" sz="16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'Comparison  (5)'!$D$4:$D$11</c:f>
              <c:numCache>
                <c:formatCode>General</c:formatCode>
                <c:ptCount val="8"/>
                <c:pt idx="0">
                  <c:v>1381.0</c:v>
                </c:pt>
                <c:pt idx="1">
                  <c:v>1109.0</c:v>
                </c:pt>
                <c:pt idx="2">
                  <c:v>1037.0</c:v>
                </c:pt>
                <c:pt idx="3">
                  <c:v>1186.0</c:v>
                </c:pt>
                <c:pt idx="4">
                  <c:v>1433.0</c:v>
                </c:pt>
                <c:pt idx="5">
                  <c:v>1530.0</c:v>
                </c:pt>
                <c:pt idx="6">
                  <c:v>1597.0</c:v>
                </c:pt>
              </c:numCache>
            </c:numRef>
          </c:val>
          <c:smooth val="0"/>
        </c:ser>
        <c:dLbls>
          <c:showLegendKey val="0"/>
          <c:showVal val="0"/>
          <c:showCatName val="0"/>
          <c:showSerName val="0"/>
          <c:showPercent val="0"/>
          <c:showBubbleSize val="0"/>
        </c:dLbls>
        <c:smooth val="0"/>
        <c:axId val="-2128206624"/>
        <c:axId val="-2126767536"/>
      </c:lineChart>
      <c:catAx>
        <c:axId val="-2128206624"/>
        <c:scaling>
          <c:orientation val="minMax"/>
        </c:scaling>
        <c:delete val="0"/>
        <c:axPos val="b"/>
        <c:title>
          <c:tx>
            <c:rich>
              <a:bodyPr/>
              <a:lstStyle/>
              <a:p>
                <a:pPr>
                  <a:defRPr lang="de-DE" sz="1800"/>
                </a:pPr>
                <a:r>
                  <a:rPr lang="en-US" sz="1800" u="sng"/>
                  <a:t>Fortnight</a:t>
                </a:r>
                <a:r>
                  <a:rPr lang="en-US" sz="1800"/>
                  <a:t> </a:t>
                </a:r>
              </a:p>
            </c:rich>
          </c:tx>
          <c:layout/>
          <c:overlay val="0"/>
        </c:title>
        <c:majorTickMark val="out"/>
        <c:minorTickMark val="none"/>
        <c:tickLblPos val="nextTo"/>
        <c:txPr>
          <a:bodyPr/>
          <a:lstStyle/>
          <a:p>
            <a:pPr>
              <a:defRPr lang="de-DE" sz="1800" b="1"/>
            </a:pPr>
            <a:endParaRPr lang="en-US"/>
          </a:p>
        </c:txPr>
        <c:crossAx val="-2126767536"/>
        <c:crosses val="autoZero"/>
        <c:auto val="1"/>
        <c:lblAlgn val="ctr"/>
        <c:lblOffset val="100"/>
        <c:noMultiLvlLbl val="0"/>
      </c:catAx>
      <c:valAx>
        <c:axId val="-2126767536"/>
        <c:scaling>
          <c:orientation val="minMax"/>
        </c:scaling>
        <c:delete val="0"/>
        <c:axPos val="l"/>
        <c:majorGridlines/>
        <c:title>
          <c:tx>
            <c:rich>
              <a:bodyPr rot="0" vert="horz"/>
              <a:lstStyle/>
              <a:p>
                <a:pPr>
                  <a:defRPr lang="de-DE" sz="1800" u="sng"/>
                </a:pPr>
                <a:r>
                  <a:rPr lang="en-US" sz="1800" u="sng"/>
                  <a:t>Flow</a:t>
                </a:r>
                <a:r>
                  <a:rPr lang="en-US" sz="1800" u="sng" baseline="0"/>
                  <a:t> (m</a:t>
                </a:r>
                <a:r>
                  <a:rPr lang="en-US" sz="1800" u="sng" baseline="0">
                    <a:latin typeface="Calibri"/>
                  </a:rPr>
                  <a:t>³/day)</a:t>
                </a:r>
                <a:endParaRPr lang="en-US" sz="1800" u="sng"/>
              </a:p>
            </c:rich>
          </c:tx>
          <c:layout>
            <c:manualLayout>
              <c:xMode val="edge"/>
              <c:yMode val="edge"/>
              <c:x val="0.0108032169055791"/>
              <c:y val="0.135421794814298"/>
            </c:manualLayout>
          </c:layout>
          <c:overlay val="0"/>
        </c:title>
        <c:numFmt formatCode="General" sourceLinked="1"/>
        <c:majorTickMark val="out"/>
        <c:minorTickMark val="none"/>
        <c:tickLblPos val="nextTo"/>
        <c:txPr>
          <a:bodyPr/>
          <a:lstStyle/>
          <a:p>
            <a:pPr>
              <a:defRPr lang="de-DE" sz="1800" b="1"/>
            </a:pPr>
            <a:endParaRPr lang="en-US"/>
          </a:p>
        </c:txPr>
        <c:crossAx val="-2128206624"/>
        <c:crosses val="autoZero"/>
        <c:crossBetween val="between"/>
      </c:valAx>
    </c:plotArea>
    <c:legend>
      <c:legendPos val="r"/>
      <c:layout>
        <c:manualLayout>
          <c:xMode val="edge"/>
          <c:yMode val="edge"/>
          <c:x val="0.81613036314202"/>
          <c:y val="0.352564207106655"/>
          <c:w val="0.171145828261577"/>
          <c:h val="0.409098099717534"/>
        </c:manualLayout>
      </c:layout>
      <c:overlay val="0"/>
      <c:txPr>
        <a:bodyPr/>
        <a:lstStyle/>
        <a:p>
          <a:pPr>
            <a:defRPr lang="de-DE" sz="1800" b="1"/>
          </a:pPr>
          <a:endParaRPr lang="en-US"/>
        </a:p>
      </c:txPr>
    </c:legend>
    <c:plotVisOnly val="1"/>
    <c:dispBlanksAs val="gap"/>
    <c:showDLblsOverMax val="0"/>
  </c:chart>
  <c:spPr>
    <a:solidFill>
      <a:srgbClr val="1F497D">
        <a:lumMod val="20000"/>
        <a:lumOff val="80000"/>
      </a:srgb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u="sng"/>
            </a:pPr>
            <a:r>
              <a:rPr lang="en-US" sz="2800" u="sng"/>
              <a:t>Canal Water &amp; Effluent  Flow Comparison</a:t>
            </a:r>
          </a:p>
        </c:rich>
      </c:tx>
      <c:layout/>
      <c:overlay val="0"/>
    </c:title>
    <c:autoTitleDeleted val="0"/>
    <c:plotArea>
      <c:layout>
        <c:manualLayout>
          <c:layoutTarget val="inner"/>
          <c:xMode val="edge"/>
          <c:yMode val="edge"/>
          <c:x val="0.0827853237095365"/>
          <c:y val="0.192520644272822"/>
          <c:w val="0.891370297462818"/>
          <c:h val="0.696530955059298"/>
        </c:manualLayout>
      </c:layout>
      <c:barChart>
        <c:barDir val="col"/>
        <c:grouping val="clustered"/>
        <c:varyColors val="0"/>
        <c:ser>
          <c:idx val="0"/>
          <c:order val="0"/>
          <c:spPr>
            <a:solidFill>
              <a:srgbClr val="C00000"/>
            </a:solidFill>
            <a:ln>
              <a:solidFill>
                <a:schemeClr val="tx1"/>
              </a:solidFill>
            </a:ln>
          </c:spPr>
          <c:invertIfNegative val="0"/>
          <c:dPt>
            <c:idx val="1"/>
            <c:invertIfNegative val="0"/>
            <c:bubble3D val="0"/>
            <c:spPr>
              <a:solidFill>
                <a:srgbClr val="0033CC"/>
              </a:solidFill>
              <a:ln>
                <a:solidFill>
                  <a:schemeClr val="tx1"/>
                </a:solidFill>
              </a:ln>
            </c:spPr>
          </c:dPt>
          <c:dLbls>
            <c:dLbl>
              <c:idx val="0"/>
              <c:layout>
                <c:manualLayout>
                  <c:x val="0.0"/>
                  <c:y val="-0.25185185185185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77777777777779"/>
                  <c:y val="-0.255555555555556"/>
                </c:manualLayout>
              </c:layout>
              <c:tx>
                <c:rich>
                  <a:bodyPr/>
                  <a:lstStyle/>
                  <a:p>
                    <a:r>
                      <a:rPr lang="is-IS" smtClean="0"/>
                      <a:t>5562</a:t>
                    </a:r>
                    <a:endParaRPr lang="is-IS"/>
                  </a:p>
                </c:rich>
              </c:tx>
              <c:dLblPos val="ctr"/>
              <c:showLegendKey val="0"/>
              <c:showVal val="1"/>
              <c:showCatName val="0"/>
              <c:showSerName val="0"/>
              <c:showPercent val="0"/>
              <c:showBubbleSize val="0"/>
              <c:extLst>
                <c:ext xmlns:c15="http://schemas.microsoft.com/office/drawing/2012/chart" uri="{CE6537A1-D6FC-4f65-9D91-7224C49458BB}">
                  <c15:layout/>
                </c:ext>
              </c:extLst>
            </c:dLbl>
            <c:spPr>
              <a:solidFill>
                <a:srgbClr val="FFFF00"/>
              </a:solidFill>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'Spray Pond Overflow'!$B$51:$C$51</c:f>
              <c:strCache>
                <c:ptCount val="2"/>
                <c:pt idx="0">
                  <c:v>Effluent Flow</c:v>
                </c:pt>
                <c:pt idx="1">
                  <c:v>Canal water</c:v>
                </c:pt>
              </c:strCache>
            </c:strRef>
          </c:cat>
          <c:val>
            <c:numRef>
              <c:f>'Spray Pond Overflow'!$B$52:$C$52</c:f>
              <c:numCache>
                <c:formatCode>General</c:formatCode>
                <c:ptCount val="2"/>
                <c:pt idx="0">
                  <c:v>6116.0</c:v>
                </c:pt>
                <c:pt idx="1">
                  <c:v>6035.0</c:v>
                </c:pt>
              </c:numCache>
            </c:numRef>
          </c:val>
        </c:ser>
        <c:ser>
          <c:idx val="1"/>
          <c:order val="1"/>
          <c:spPr>
            <a:ln>
              <a:solidFill>
                <a:schemeClr val="tx1"/>
              </a:solidFill>
            </a:ln>
          </c:spPr>
          <c:invertIfNegative val="0"/>
          <c:dPt>
            <c:idx val="0"/>
            <c:invertIfNegative val="0"/>
            <c:bubble3D val="0"/>
            <c:spPr>
              <a:solidFill>
                <a:srgbClr val="C00000"/>
              </a:solidFill>
              <a:ln>
                <a:solidFill>
                  <a:schemeClr val="tx1"/>
                </a:solidFill>
              </a:ln>
            </c:spPr>
          </c:dPt>
          <c:dPt>
            <c:idx val="1"/>
            <c:invertIfNegative val="0"/>
            <c:bubble3D val="0"/>
            <c:spPr>
              <a:solidFill>
                <a:srgbClr val="0033CC"/>
              </a:solidFill>
              <a:ln>
                <a:solidFill>
                  <a:schemeClr val="tx1"/>
                </a:solidFill>
              </a:ln>
            </c:spPr>
          </c:dPt>
          <c:dLbls>
            <c:dLbl>
              <c:idx val="0"/>
              <c:layout>
                <c:manualLayout>
                  <c:x val="-0.00416666666666667"/>
                  <c:y val="-0.092592592592592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850675264161E-16"/>
                  <c:y val="-0.0944444444444445"/>
                </c:manualLayout>
              </c:layout>
              <c:tx>
                <c:rich>
                  <a:bodyPr/>
                  <a:lstStyle/>
                  <a:p>
                    <a:r>
                      <a:rPr lang="is-IS" smtClean="0"/>
                      <a:t>2412</a:t>
                    </a:r>
                    <a:endParaRPr lang="is-IS"/>
                  </a:p>
                </c:rich>
              </c:tx>
              <c:dLblPos val="ctr"/>
              <c:showLegendKey val="0"/>
              <c:showVal val="1"/>
              <c:showCatName val="0"/>
              <c:showSerName val="0"/>
              <c:showPercent val="0"/>
              <c:showBubbleSize val="0"/>
              <c:extLst>
                <c:ext xmlns:c15="http://schemas.microsoft.com/office/drawing/2012/chart" uri="{CE6537A1-D6FC-4f65-9D91-7224C49458BB}">
                  <c15:layout/>
                </c:ext>
              </c:extLst>
            </c:dLbl>
            <c:spPr>
              <a:solidFill>
                <a:srgbClr val="FFFF00"/>
              </a:solidFill>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'Spray Pond Overflow'!$B$51:$C$51</c:f>
              <c:strCache>
                <c:ptCount val="2"/>
                <c:pt idx="0">
                  <c:v>Effluent Flow</c:v>
                </c:pt>
                <c:pt idx="1">
                  <c:v>Canal water</c:v>
                </c:pt>
              </c:strCache>
            </c:strRef>
          </c:cat>
          <c:val>
            <c:numRef>
              <c:f>'Spray Pond Overflow'!$B$53:$C$53</c:f>
              <c:numCache>
                <c:formatCode>General</c:formatCode>
                <c:ptCount val="2"/>
                <c:pt idx="0">
                  <c:v>2834.0</c:v>
                </c:pt>
                <c:pt idx="1">
                  <c:v>2799.0</c:v>
                </c:pt>
              </c:numCache>
            </c:numRef>
          </c:val>
        </c:ser>
        <c:ser>
          <c:idx val="2"/>
          <c:order val="2"/>
          <c:spPr>
            <a:solidFill>
              <a:srgbClr val="C00000"/>
            </a:solidFill>
            <a:ln w="9525" cmpd="sng">
              <a:solidFill>
                <a:prstClr val="black"/>
              </a:solidFill>
              <a:prstDash val="solid"/>
            </a:ln>
          </c:spPr>
          <c:invertIfNegative val="0"/>
          <c:dPt>
            <c:idx val="1"/>
            <c:invertIfNegative val="0"/>
            <c:bubble3D val="0"/>
            <c:spPr>
              <a:solidFill>
                <a:srgbClr val="0033CC"/>
              </a:solidFill>
              <a:ln w="9525" cmpd="sng">
                <a:solidFill>
                  <a:prstClr val="black"/>
                </a:solidFill>
                <a:prstDash val="solid"/>
              </a:ln>
            </c:spPr>
          </c:dPt>
          <c:dLbls>
            <c:dLbl>
              <c:idx val="0"/>
              <c:layout>
                <c:manualLayout>
                  <c:x val="-0.00277777777777784"/>
                  <c:y val="-0.0370370370370371"/>
                </c:manualLayout>
              </c:layout>
              <c:spPr>
                <a:solidFill>
                  <a:srgbClr val="FFFF00"/>
                </a:solidFill>
              </c:spPr>
              <c:txPr>
                <a:bodyPr/>
                <a:lstStyle/>
                <a:p>
                  <a:pPr>
                    <a:defRPr sz="1600"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38888888888879"/>
                  <c:y val="-0.0388888888888889"/>
                </c:manualLayout>
              </c:layout>
              <c:tx>
                <c:rich>
                  <a:bodyPr/>
                  <a:lstStyle/>
                  <a:p>
                    <a:pPr>
                      <a:defRPr sz="1600" b="1"/>
                    </a:pPr>
                    <a:r>
                      <a:rPr lang="is-IS" smtClean="0"/>
                      <a:t>1665</a:t>
                    </a:r>
                    <a:endParaRPr lang="is-IS"/>
                  </a:p>
                </c:rich>
              </c:tx>
              <c:spPr>
                <a:solidFill>
                  <a:srgbClr val="FFFF00"/>
                </a:solidFill>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'Spray Pond Overflow'!$B$51:$C$51</c:f>
              <c:strCache>
                <c:ptCount val="2"/>
                <c:pt idx="0">
                  <c:v>Effluent Flow</c:v>
                </c:pt>
                <c:pt idx="1">
                  <c:v>Canal water</c:v>
                </c:pt>
              </c:strCache>
            </c:strRef>
          </c:cat>
          <c:val>
            <c:numRef>
              <c:f>'Spray Pond Overflow'!$B$55:$C$55</c:f>
              <c:numCache>
                <c:formatCode>General</c:formatCode>
                <c:ptCount val="2"/>
                <c:pt idx="0">
                  <c:v>1505.0</c:v>
                </c:pt>
                <c:pt idx="1">
                  <c:v>1675.0</c:v>
                </c:pt>
              </c:numCache>
            </c:numRef>
          </c:val>
        </c:ser>
        <c:ser>
          <c:idx val="3"/>
          <c:order val="3"/>
          <c:spPr>
            <a:solidFill>
              <a:srgbClr val="C00000"/>
            </a:solidFill>
            <a:ln w="9525">
              <a:prstDash val="solid"/>
            </a:ln>
          </c:spPr>
          <c:invertIfNegative val="0"/>
          <c:dPt>
            <c:idx val="1"/>
            <c:invertIfNegative val="0"/>
            <c:bubble3D val="0"/>
            <c:spPr>
              <a:solidFill>
                <a:srgbClr val="0033CC"/>
              </a:solidFill>
              <a:ln w="9525">
                <a:prstDash val="solid"/>
              </a:ln>
            </c:spPr>
          </c:dPt>
          <c:dLbls>
            <c:dLbl>
              <c:idx val="0"/>
              <c:layout/>
              <c:tx>
                <c:rich>
                  <a:bodyPr/>
                  <a:lstStyle/>
                  <a:p>
                    <a:r>
                      <a:rPr lang="is-IS" smtClean="0"/>
                      <a:t>1081</a:t>
                    </a:r>
                    <a:endParaRPr lang="is-IS"/>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is-IS" smtClean="0"/>
                      <a:t>1320</a:t>
                    </a:r>
                    <a:endParaRPr lang="is-IS"/>
                  </a:p>
                </c:rich>
              </c:tx>
              <c:dLblPos val="inBase"/>
              <c:showLegendKey val="0"/>
              <c:showVal val="1"/>
              <c:showCatName val="0"/>
              <c:showSerName val="0"/>
              <c:showPercent val="0"/>
              <c:showBubbleSize val="0"/>
              <c:extLst>
                <c:ext xmlns:c15="http://schemas.microsoft.com/office/drawing/2012/chart" uri="{CE6537A1-D6FC-4f65-9D91-7224C49458BB}">
                  <c15:layout/>
                </c:ext>
              </c:extLst>
            </c:dLbl>
            <c:spPr>
              <a:solidFill>
                <a:srgbClr val="FFFF00"/>
              </a:solidFill>
            </c:spPr>
            <c:txPr>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'Spray Pond Overflow'!$B$51:$C$51</c:f>
              <c:strCache>
                <c:ptCount val="2"/>
                <c:pt idx="0">
                  <c:v>Effluent Flow</c:v>
                </c:pt>
                <c:pt idx="1">
                  <c:v>Canal water</c:v>
                </c:pt>
              </c:strCache>
            </c:strRef>
          </c:cat>
          <c:val>
            <c:numRef>
              <c:f>'Spray Pond Overflow'!$B$54:$C$54</c:f>
              <c:numCache>
                <c:formatCode>General</c:formatCode>
                <c:ptCount val="2"/>
                <c:pt idx="0">
                  <c:v>500.0</c:v>
                </c:pt>
                <c:pt idx="1">
                  <c:v>600.0</c:v>
                </c:pt>
              </c:numCache>
            </c:numRef>
          </c:val>
        </c:ser>
        <c:dLbls>
          <c:showLegendKey val="0"/>
          <c:showVal val="0"/>
          <c:showCatName val="0"/>
          <c:showSerName val="0"/>
          <c:showPercent val="0"/>
          <c:showBubbleSize val="0"/>
        </c:dLbls>
        <c:gapWidth val="150"/>
        <c:axId val="2118631520"/>
        <c:axId val="2119064272"/>
      </c:barChart>
      <c:catAx>
        <c:axId val="2118631520"/>
        <c:scaling>
          <c:orientation val="minMax"/>
        </c:scaling>
        <c:delete val="0"/>
        <c:axPos val="b"/>
        <c:numFmt formatCode="General" sourceLinked="0"/>
        <c:majorTickMark val="out"/>
        <c:minorTickMark val="none"/>
        <c:tickLblPos val="nextTo"/>
        <c:txPr>
          <a:bodyPr/>
          <a:lstStyle/>
          <a:p>
            <a:pPr>
              <a:defRPr sz="1800" b="1"/>
            </a:pPr>
            <a:endParaRPr lang="en-US"/>
          </a:p>
        </c:txPr>
        <c:crossAx val="2119064272"/>
        <c:crosses val="autoZero"/>
        <c:auto val="1"/>
        <c:lblAlgn val="ctr"/>
        <c:lblOffset val="100"/>
        <c:noMultiLvlLbl val="0"/>
      </c:catAx>
      <c:valAx>
        <c:axId val="2119064272"/>
        <c:scaling>
          <c:orientation val="minMax"/>
        </c:scaling>
        <c:delete val="0"/>
        <c:axPos val="l"/>
        <c:majorGridlines/>
        <c:title>
          <c:tx>
            <c:rich>
              <a:bodyPr rot="0" vert="horz"/>
              <a:lstStyle/>
              <a:p>
                <a:pPr>
                  <a:defRPr sz="1800" u="sng"/>
                </a:pPr>
                <a:r>
                  <a:rPr lang="en-US" sz="1800" u="sng"/>
                  <a:t>m³/day</a:t>
                </a:r>
              </a:p>
            </c:rich>
          </c:tx>
          <c:layout>
            <c:manualLayout>
              <c:xMode val="edge"/>
              <c:yMode val="edge"/>
              <c:x val="0.0131958722895861"/>
              <c:y val="0.096813946801588"/>
            </c:manualLayout>
          </c:layout>
          <c:overlay val="0"/>
        </c:title>
        <c:numFmt formatCode="General" sourceLinked="1"/>
        <c:majorTickMark val="out"/>
        <c:minorTickMark val="none"/>
        <c:tickLblPos val="nextTo"/>
        <c:txPr>
          <a:bodyPr/>
          <a:lstStyle/>
          <a:p>
            <a:pPr>
              <a:defRPr sz="1800" b="1"/>
            </a:pPr>
            <a:endParaRPr lang="en-US"/>
          </a:p>
        </c:txPr>
        <c:crossAx val="211863152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0.85689</cdr:x>
      <cdr:y>0.3188</cdr:y>
    </cdr:from>
    <cdr:to>
      <cdr:x>0.97674</cdr:x>
      <cdr:y>0.40872</cdr:y>
    </cdr:to>
    <cdr:sp macro="" textlink="">
      <cdr:nvSpPr>
        <cdr:cNvPr id="2" name="TextBox 1"/>
        <cdr:cNvSpPr txBox="1"/>
      </cdr:nvSpPr>
      <cdr:spPr>
        <a:xfrm xmlns:a="http://schemas.openxmlformats.org/drawingml/2006/main">
          <a:off x="5703094" y="1393031"/>
          <a:ext cx="797718" cy="3929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u="sng" dirty="0"/>
            <a:t>Season</a:t>
          </a:r>
        </a:p>
      </cdr:txBody>
    </cdr:sp>
  </cdr:relSizeAnchor>
</c:userShapes>
</file>

<file path=ppt/drawings/drawing2.xml><?xml version="1.0" encoding="utf-8"?>
<c:userShapes xmlns:c="http://schemas.openxmlformats.org/drawingml/2006/chart">
  <cdr:relSizeAnchor xmlns:cdr="http://schemas.openxmlformats.org/drawingml/2006/chartDrawing">
    <cdr:from>
      <cdr:x>0.87299</cdr:x>
      <cdr:y>0.30245</cdr:y>
    </cdr:from>
    <cdr:to>
      <cdr:x>0.99284</cdr:x>
      <cdr:y>0.39237</cdr:y>
    </cdr:to>
    <cdr:sp macro="" textlink="">
      <cdr:nvSpPr>
        <cdr:cNvPr id="2" name="TextBox 1"/>
        <cdr:cNvSpPr txBox="1"/>
      </cdr:nvSpPr>
      <cdr:spPr>
        <a:xfrm xmlns:a="http://schemas.openxmlformats.org/drawingml/2006/main">
          <a:off x="5810254" y="1321594"/>
          <a:ext cx="797718" cy="3929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u="sng" dirty="0"/>
            <a:t>Season</a:t>
          </a:r>
        </a:p>
      </cdr:txBody>
    </cdr:sp>
  </cdr:relSizeAnchor>
</c:userShapes>
</file>

<file path=ppt/drawings/drawing3.xml><?xml version="1.0" encoding="utf-8"?>
<c:userShapes xmlns:c="http://schemas.openxmlformats.org/drawingml/2006/chart">
  <cdr:relSizeAnchor xmlns:cdr="http://schemas.openxmlformats.org/drawingml/2006/chartDrawing">
    <cdr:from>
      <cdr:x>0.74167</cdr:x>
      <cdr:y>0.67778</cdr:y>
    </cdr:from>
    <cdr:to>
      <cdr:x>0.85713</cdr:x>
      <cdr:y>0.74104</cdr:y>
    </cdr:to>
    <cdr:sp macro="" textlink="">
      <cdr:nvSpPr>
        <cdr:cNvPr id="2" name="TextBox 1"/>
        <cdr:cNvSpPr txBox="1"/>
      </cdr:nvSpPr>
      <cdr:spPr>
        <a:xfrm xmlns:a="http://schemas.openxmlformats.org/drawingml/2006/main">
          <a:off x="6781800" y="4648200"/>
          <a:ext cx="1055766" cy="43383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a:t>2014-15</a:t>
          </a:r>
        </a:p>
      </cdr:txBody>
    </cdr:sp>
  </cdr:relSizeAnchor>
  <cdr:relSizeAnchor xmlns:cdr="http://schemas.openxmlformats.org/drawingml/2006/chartDrawing">
    <cdr:from>
      <cdr:x>0.575</cdr:x>
      <cdr:y>0.22222</cdr:y>
    </cdr:from>
    <cdr:to>
      <cdr:x>0.69047</cdr:x>
      <cdr:y>0.28926</cdr:y>
    </cdr:to>
    <cdr:sp macro="" textlink="">
      <cdr:nvSpPr>
        <cdr:cNvPr id="3" name="TextBox 1"/>
        <cdr:cNvSpPr txBox="1"/>
      </cdr:nvSpPr>
      <cdr:spPr>
        <a:xfrm xmlns:a="http://schemas.openxmlformats.org/drawingml/2006/main">
          <a:off x="5257800" y="1524000"/>
          <a:ext cx="1055858" cy="4597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2012-13</a:t>
          </a:r>
        </a:p>
      </cdr:txBody>
    </cdr:sp>
  </cdr:relSizeAnchor>
  <cdr:relSizeAnchor xmlns:cdr="http://schemas.openxmlformats.org/drawingml/2006/chartDrawing">
    <cdr:from>
      <cdr:x>0.3</cdr:x>
      <cdr:y>0.68889</cdr:y>
    </cdr:from>
    <cdr:to>
      <cdr:x>0.41546</cdr:x>
      <cdr:y>0.74257</cdr:y>
    </cdr:to>
    <cdr:sp macro="" textlink="">
      <cdr:nvSpPr>
        <cdr:cNvPr id="4" name="TextBox 1"/>
        <cdr:cNvSpPr txBox="1"/>
      </cdr:nvSpPr>
      <cdr:spPr>
        <a:xfrm xmlns:a="http://schemas.openxmlformats.org/drawingml/2006/main">
          <a:off x="2743200" y="4724400"/>
          <a:ext cx="1055766" cy="368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2014-15</a:t>
          </a:r>
        </a:p>
      </cdr:txBody>
    </cdr:sp>
  </cdr:relSizeAnchor>
  <cdr:relSizeAnchor xmlns:cdr="http://schemas.openxmlformats.org/drawingml/2006/chartDrawing">
    <cdr:from>
      <cdr:x>0.39167</cdr:x>
      <cdr:y>0.78889</cdr:y>
    </cdr:from>
    <cdr:to>
      <cdr:x>0.50714</cdr:x>
      <cdr:y>0.85231</cdr:y>
    </cdr:to>
    <cdr:sp macro="" textlink="">
      <cdr:nvSpPr>
        <cdr:cNvPr id="5" name="TextBox 1"/>
        <cdr:cNvSpPr txBox="1"/>
      </cdr:nvSpPr>
      <cdr:spPr>
        <a:xfrm xmlns:a="http://schemas.openxmlformats.org/drawingml/2006/main">
          <a:off x="3581400" y="5410200"/>
          <a:ext cx="1055858" cy="4349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2015-16</a:t>
          </a:r>
        </a:p>
      </cdr:txBody>
    </cdr:sp>
  </cdr:relSizeAnchor>
  <cdr:relSizeAnchor xmlns:cdr="http://schemas.openxmlformats.org/drawingml/2006/chartDrawing">
    <cdr:from>
      <cdr:x>0.13333</cdr:x>
      <cdr:y>0.21111</cdr:y>
    </cdr:from>
    <cdr:to>
      <cdr:x>0.24879</cdr:x>
      <cdr:y>0.27636</cdr:y>
    </cdr:to>
    <cdr:sp macro="" textlink="">
      <cdr:nvSpPr>
        <cdr:cNvPr id="6" name="TextBox 1"/>
        <cdr:cNvSpPr txBox="1"/>
      </cdr:nvSpPr>
      <cdr:spPr>
        <a:xfrm xmlns:a="http://schemas.openxmlformats.org/drawingml/2006/main">
          <a:off x="1219200" y="1447800"/>
          <a:ext cx="1055766" cy="447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2012-13</a:t>
          </a:r>
        </a:p>
      </cdr:txBody>
    </cdr:sp>
  </cdr:relSizeAnchor>
  <cdr:relSizeAnchor xmlns:cdr="http://schemas.openxmlformats.org/drawingml/2006/chartDrawing">
    <cdr:from>
      <cdr:x>0.83333</cdr:x>
      <cdr:y>0.78889</cdr:y>
    </cdr:from>
    <cdr:to>
      <cdr:x>0.9488</cdr:x>
      <cdr:y>0.85351</cdr:y>
    </cdr:to>
    <cdr:sp macro="" textlink="">
      <cdr:nvSpPr>
        <cdr:cNvPr id="7" name="TextBox 1"/>
        <cdr:cNvSpPr txBox="1"/>
      </cdr:nvSpPr>
      <cdr:spPr>
        <a:xfrm xmlns:a="http://schemas.openxmlformats.org/drawingml/2006/main">
          <a:off x="7620000" y="5410200"/>
          <a:ext cx="1055858" cy="443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2015-16</a:t>
          </a:r>
        </a:p>
      </cdr:txBody>
    </cdr:sp>
  </cdr:relSizeAnchor>
  <cdr:relSizeAnchor xmlns:cdr="http://schemas.openxmlformats.org/drawingml/2006/chartDrawing">
    <cdr:from>
      <cdr:x>0.225</cdr:x>
      <cdr:y>0.53333</cdr:y>
    </cdr:from>
    <cdr:to>
      <cdr:x>0.34046</cdr:x>
      <cdr:y>0.60045</cdr:y>
    </cdr:to>
    <cdr:sp macro="" textlink="">
      <cdr:nvSpPr>
        <cdr:cNvPr id="8" name="TextBox 1"/>
        <cdr:cNvSpPr txBox="1"/>
      </cdr:nvSpPr>
      <cdr:spPr>
        <a:xfrm xmlns:a="http://schemas.openxmlformats.org/drawingml/2006/main">
          <a:off x="2057400" y="3657600"/>
          <a:ext cx="1055766" cy="4603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2013-14</a:t>
          </a:r>
        </a:p>
      </cdr:txBody>
    </cdr:sp>
  </cdr:relSizeAnchor>
  <cdr:relSizeAnchor xmlns:cdr="http://schemas.openxmlformats.org/drawingml/2006/chartDrawing">
    <cdr:from>
      <cdr:x>0.66667</cdr:x>
      <cdr:y>0.54444</cdr:y>
    </cdr:from>
    <cdr:to>
      <cdr:x>0.78213</cdr:x>
      <cdr:y>0.60609</cdr:y>
    </cdr:to>
    <cdr:sp macro="" textlink="">
      <cdr:nvSpPr>
        <cdr:cNvPr id="9" name="TextBox 1"/>
        <cdr:cNvSpPr txBox="1"/>
      </cdr:nvSpPr>
      <cdr:spPr>
        <a:xfrm xmlns:a="http://schemas.openxmlformats.org/drawingml/2006/main">
          <a:off x="6096000" y="3733800"/>
          <a:ext cx="1055766" cy="4227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t>2013-14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255B0-17E2-419C-9AD8-11EA960AADA7}" type="datetimeFigureOut">
              <a:rPr lang="en-US" smtClean="0"/>
              <a:pPr/>
              <a:t>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66838-E0E2-420D-9BE2-5D580AEF85E8}" type="slidenum">
              <a:rPr lang="en-US" smtClean="0"/>
              <a:pPr/>
              <a:t>‹#›</a:t>
            </a:fld>
            <a:endParaRPr lang="en-US"/>
          </a:p>
        </p:txBody>
      </p:sp>
    </p:spTree>
    <p:extLst>
      <p:ext uri="{BB962C8B-B14F-4D97-AF65-F5344CB8AC3E}">
        <p14:creationId xmlns:p14="http://schemas.microsoft.com/office/powerpoint/2010/main" val="206059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6838-E0E2-420D-9BE2-5D580AEF85E8}" type="slidenum">
              <a:rPr lang="en-US" smtClean="0"/>
              <a:pPr/>
              <a:t>1</a:t>
            </a:fld>
            <a:endParaRPr lang="en-US"/>
          </a:p>
        </p:txBody>
      </p:sp>
    </p:spTree>
    <p:extLst>
      <p:ext uri="{BB962C8B-B14F-4D97-AF65-F5344CB8AC3E}">
        <p14:creationId xmlns:p14="http://schemas.microsoft.com/office/powerpoint/2010/main" val="127184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66838-E0E2-420D-9BE2-5D580AEF85E8}" type="slidenum">
              <a:rPr lang="en-US" smtClean="0"/>
              <a:pPr/>
              <a:t>19</a:t>
            </a:fld>
            <a:endParaRPr lang="en-US"/>
          </a:p>
        </p:txBody>
      </p:sp>
    </p:spTree>
    <p:extLst>
      <p:ext uri="{BB962C8B-B14F-4D97-AF65-F5344CB8AC3E}">
        <p14:creationId xmlns:p14="http://schemas.microsoft.com/office/powerpoint/2010/main" val="3849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showeet.com]">
    <p:spTree>
      <p:nvGrpSpPr>
        <p:cNvPr id="1" name=""/>
        <p:cNvGrpSpPr/>
        <p:nvPr/>
      </p:nvGrpSpPr>
      <p:grpSpPr>
        <a:xfrm>
          <a:off x="0" y="0"/>
          <a:ext cx="0" cy="0"/>
          <a:chOff x="0" y="0"/>
          <a:chExt cx="0" cy="0"/>
        </a:xfrm>
      </p:grpSpPr>
      <p:pic>
        <p:nvPicPr>
          <p:cNvPr id="2050" name="Picture 2" descr="C:\Users\Utilisateur\Documents\Perso\sho8\Nature\TEMPLATE_ecolo_TEXT SLIDE_01_H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1395750" y="274638"/>
            <a:ext cx="7291050" cy="1143000"/>
          </a:xfrm>
        </p:spPr>
        <p:txBody>
          <a:bodyPr/>
          <a:lstStyle>
            <a:lvl1pPr algn="l">
              <a:defRPr b="1" cap="small" baseline="0">
                <a:solidFill>
                  <a:srgbClr val="014F25"/>
                </a:solidFill>
              </a:defRPr>
            </a:lvl1pPr>
          </a:lstStyle>
          <a:p>
            <a:r>
              <a:rPr lang="en-US" noProof="0" dirty="0" smtClean="0"/>
              <a:t>Click to edit Master title style</a:t>
            </a:r>
            <a:endParaRPr lang="en-US" noProof="0" dirty="0"/>
          </a:p>
        </p:txBody>
      </p:sp>
      <p:sp>
        <p:nvSpPr>
          <p:cNvPr id="8" name="Espace réservé du contenu 7"/>
          <p:cNvSpPr>
            <a:spLocks noGrp="1"/>
          </p:cNvSpPr>
          <p:nvPr>
            <p:ph sz="quarter" idx="13" hasCustomPrompt="1"/>
          </p:nvPr>
        </p:nvSpPr>
        <p:spPr>
          <a:xfrm>
            <a:off x="1403647" y="1557338"/>
            <a:ext cx="7272041" cy="4535958"/>
          </a:xfrm>
        </p:spPr>
        <p:txBody>
          <a:bodyPr/>
          <a:lstStyle>
            <a:lvl1pPr>
              <a:defRPr>
                <a:solidFill>
                  <a:srgbClr val="014F25"/>
                </a:solidFill>
              </a:defRPr>
            </a:lvl1pPr>
            <a:lvl2pPr>
              <a:defRPr>
                <a:solidFill>
                  <a:srgbClr val="014F25"/>
                </a:solidFill>
              </a:defRPr>
            </a:lvl2pPr>
            <a:lvl3pPr>
              <a:defRPr>
                <a:solidFill>
                  <a:srgbClr val="014F25"/>
                </a:solidFill>
              </a:defRPr>
            </a:lvl3pPr>
            <a:lvl4pPr>
              <a:defRPr>
                <a:solidFill>
                  <a:srgbClr val="014F25"/>
                </a:solidFill>
              </a:defRPr>
            </a:lvl4pPr>
            <a:lvl5pPr>
              <a:defRPr>
                <a:solidFill>
                  <a:srgbClr val="014F2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 name="Espace réservé du pied de page 3"/>
          <p:cNvSpPr>
            <a:spLocks noGrp="1"/>
          </p:cNvSpPr>
          <p:nvPr>
            <p:ph type="ftr" sz="quarter" idx="11"/>
          </p:nvPr>
        </p:nvSpPr>
        <p:spPr>
          <a:xfrm>
            <a:off x="4559920" y="6237312"/>
            <a:ext cx="2895600" cy="365125"/>
          </a:xfrm>
        </p:spPr>
        <p:txBody>
          <a:bodyPr/>
          <a:lstStyle>
            <a:lvl1pPr algn="r">
              <a:defRPr b="1" cap="all" baseline="0">
                <a:solidFill>
                  <a:srgbClr val="6E9111"/>
                </a:solidFill>
              </a:defRPr>
            </a:lvl1pPr>
          </a:lstStyle>
          <a:p>
            <a:r>
              <a:rPr lang="en-US" smtClean="0"/>
              <a:t>Your footer here</a:t>
            </a:r>
            <a:endParaRPr lang="en-US" dirty="0" smtClean="0"/>
          </a:p>
        </p:txBody>
      </p:sp>
      <p:sp>
        <p:nvSpPr>
          <p:cNvPr id="15" name="Espace réservé du numéro de diapositive 4"/>
          <p:cNvSpPr>
            <a:spLocks noGrp="1"/>
          </p:cNvSpPr>
          <p:nvPr>
            <p:ph type="sldNum" sz="quarter" idx="12"/>
          </p:nvPr>
        </p:nvSpPr>
        <p:spPr>
          <a:xfrm>
            <a:off x="7622976" y="6237312"/>
            <a:ext cx="909464" cy="365125"/>
          </a:xfrm>
        </p:spPr>
        <p:txBody>
          <a:bodyPr/>
          <a:lstStyle>
            <a:lvl1pPr algn="ctr">
              <a:defRPr b="1">
                <a:solidFill>
                  <a:schemeClr val="bg1"/>
                </a:solidFill>
              </a:defRPr>
            </a:lvl1pPr>
          </a:lstStyle>
          <a:p>
            <a:fld id="{AE199FAC-4B86-4121-B622-50028D35B744}" type="slidenum">
              <a:rPr lang="fr-FR" smtClean="0"/>
              <a:pPr/>
              <a:t>‹#›</a:t>
            </a:fld>
            <a:endParaRPr lang="fr-FR" dirty="0"/>
          </a:p>
        </p:txBody>
      </p:sp>
    </p:spTree>
    <p:extLst>
      <p:ext uri="{BB962C8B-B14F-4D97-AF65-F5344CB8AC3E}">
        <p14:creationId xmlns:p14="http://schemas.microsoft.com/office/powerpoint/2010/main" val="2220413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2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81800"/>
          </a:xfrm>
        </p:spPr>
        <p:txBody>
          <a:bodyPr/>
          <a:lstStyle/>
          <a:p>
            <a:endParaRPr lang="en-US" dirty="0"/>
          </a:p>
        </p:txBody>
      </p:sp>
      <p:sp>
        <p:nvSpPr>
          <p:cNvPr id="3" name="Content Placeholder 2"/>
          <p:cNvSpPr>
            <a:spLocks noGrp="1"/>
          </p:cNvSpPr>
          <p:nvPr>
            <p:ph idx="1"/>
          </p:nvPr>
        </p:nvSpPr>
        <p:spPr>
          <a:xfrm flipV="1">
            <a:off x="152400" y="6858000"/>
            <a:ext cx="8991600" cy="152400"/>
          </a:xfrm>
        </p:spPr>
        <p:txBody>
          <a:bodyPr>
            <a:normAutofit fontScale="25000" lnSpcReduction="20000"/>
          </a:bodyPr>
          <a:lstStyle/>
          <a:p>
            <a:endParaRPr lang="en-US" dirty="0"/>
          </a:p>
        </p:txBody>
      </p:sp>
      <p:sp>
        <p:nvSpPr>
          <p:cNvPr id="6146" name="AutoShape 2" descr="http://cdn3.volusion.com/kzfsc.vzzna/v/vspfiles/photos/GT040-2.jpg?142726360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descr="C:\Documents and Settings\sana\My Documents\My Pictures\Picture\61577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2186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50000"/>
              </a:lnSpc>
              <a:buFont typeface="Wingdings" pitchFamily="2" charset="2"/>
              <a:buChar char="Ø"/>
            </a:pPr>
            <a:r>
              <a:rPr lang="en-US" sz="1800" b="1" dirty="0" smtClean="0">
                <a:solidFill>
                  <a:srgbClr val="002060"/>
                </a:solidFill>
                <a:latin typeface="Bell MT" pitchFamily="18" charset="0"/>
              </a:rPr>
              <a:t>Water circulation in the factory processes, such as condensate usage at mills for imbibition, for processing, for molasses dilution and for boilers as feed water, has less impact on effluent generation than draining cane water into drains and utilizing canal water for processing</a:t>
            </a:r>
          </a:p>
          <a:p>
            <a:pPr algn="just">
              <a:lnSpc>
                <a:spcPct val="150000"/>
              </a:lnSpc>
              <a:buFont typeface="Wingdings" pitchFamily="2" charset="2"/>
              <a:buChar char="Ø"/>
            </a:pPr>
            <a:r>
              <a:rPr lang="en-US" sz="1800" b="1" dirty="0" smtClean="0">
                <a:solidFill>
                  <a:srgbClr val="002060"/>
                </a:solidFill>
                <a:latin typeface="Bell MT" pitchFamily="18" charset="0"/>
              </a:rPr>
              <a:t>Increased internal circulation of water decreases the plant steam energy efficiency and thus increases the plant steam requirement, but reduces effluent generation, as surplus condensates are reduced. </a:t>
            </a:r>
          </a:p>
          <a:p>
            <a:pPr algn="just">
              <a:lnSpc>
                <a:spcPct val="150000"/>
              </a:lnSpc>
              <a:buFont typeface="Wingdings" pitchFamily="2" charset="2"/>
              <a:buChar char="Ø"/>
            </a:pPr>
            <a:r>
              <a:rPr lang="en-US" sz="1800" b="1" dirty="0" smtClean="0">
                <a:solidFill>
                  <a:srgbClr val="002060"/>
                </a:solidFill>
                <a:latin typeface="Bell MT" pitchFamily="18" charset="0"/>
              </a:rPr>
              <a:t>It is not economically wise to decrease the plant steam energy efficiency just to reduce effluents.</a:t>
            </a:r>
          </a:p>
          <a:p>
            <a:pPr algn="just">
              <a:lnSpc>
                <a:spcPct val="150000"/>
              </a:lnSpc>
              <a:buNone/>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10</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50000"/>
              </a:lnSpc>
              <a:buFont typeface="Wingdings" pitchFamily="2" charset="2"/>
              <a:buChar char="Ø"/>
            </a:pPr>
            <a:r>
              <a:rPr lang="en-US" sz="1800" b="1" dirty="0" smtClean="0">
                <a:solidFill>
                  <a:srgbClr val="002060"/>
                </a:solidFill>
                <a:latin typeface="Bell MT" pitchFamily="18" charset="0"/>
              </a:rPr>
              <a:t>The following methodology was adopted for reducing the effluent flow:</a:t>
            </a:r>
          </a:p>
          <a:p>
            <a:pPr algn="just">
              <a:lnSpc>
                <a:spcPct val="150000"/>
              </a:lnSpc>
              <a:buNone/>
            </a:pPr>
            <a:endParaRPr lang="en-US" sz="1800" b="1" dirty="0" smtClean="0">
              <a:solidFill>
                <a:srgbClr val="002060"/>
              </a:solidFill>
              <a:latin typeface="Bell MT" pitchFamily="18" charset="0"/>
            </a:endParaRPr>
          </a:p>
          <a:p>
            <a:pPr lvl="1" algn="just">
              <a:lnSpc>
                <a:spcPct val="150000"/>
              </a:lnSpc>
              <a:buFont typeface="Wingdings" pitchFamily="2" charset="2"/>
              <a:buChar char="ü"/>
            </a:pPr>
            <a:r>
              <a:rPr lang="en-US" sz="1800" b="1" dirty="0" smtClean="0">
                <a:solidFill>
                  <a:srgbClr val="002060"/>
                </a:solidFill>
                <a:latin typeface="Bell MT" pitchFamily="18" charset="0"/>
              </a:rPr>
              <a:t>A water balance of the plant was carried out.</a:t>
            </a:r>
          </a:p>
          <a:p>
            <a:pPr lvl="1" algn="just">
              <a:lnSpc>
                <a:spcPct val="150000"/>
              </a:lnSpc>
              <a:buFont typeface="Wingdings" pitchFamily="2" charset="2"/>
              <a:buChar char="ü"/>
            </a:pPr>
            <a:r>
              <a:rPr lang="en-US" sz="1800" b="1" dirty="0" smtClean="0">
                <a:solidFill>
                  <a:srgbClr val="002060"/>
                </a:solidFill>
                <a:latin typeface="Bell MT" pitchFamily="18" charset="0"/>
              </a:rPr>
              <a:t>A list of water consuming and draining points was prepared. This was important to know the sources of canal water usage and water draining to effluent.</a:t>
            </a:r>
          </a:p>
          <a:p>
            <a:pPr lvl="1" algn="just">
              <a:lnSpc>
                <a:spcPct val="150000"/>
              </a:lnSpc>
              <a:buFont typeface="Wingdings" pitchFamily="2" charset="2"/>
              <a:buChar char="ü"/>
            </a:pPr>
            <a:r>
              <a:rPr lang="en-US" sz="1800" b="1" dirty="0" smtClean="0">
                <a:solidFill>
                  <a:srgbClr val="002060"/>
                </a:solidFill>
                <a:latin typeface="Bell MT" pitchFamily="18" charset="0"/>
              </a:rPr>
              <a:t>A list of all the municipal/sewage water points, including bathrooms, toilets and kitchen waters of the factory, was prepared for separate disposal to the nearby town’s municipal drain.</a:t>
            </a:r>
          </a:p>
          <a:p>
            <a:pPr lvl="1" algn="just">
              <a:lnSpc>
                <a:spcPct val="150000"/>
              </a:lnSpc>
              <a:buFont typeface="Wingdings" pitchFamily="2" charset="2"/>
              <a:buChar char="ü"/>
            </a:pPr>
            <a:r>
              <a:rPr lang="en-US" sz="1800" b="1" dirty="0" smtClean="0">
                <a:solidFill>
                  <a:srgbClr val="002060"/>
                </a:solidFill>
                <a:latin typeface="Bell MT" pitchFamily="18" charset="0"/>
              </a:rPr>
              <a:t>The philosophy of 5 Rs (Refuse, Reduce, Reuse, Repurpose and Recycle) was adopted for conservation of effluent.</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11</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50000"/>
              </a:lnSpc>
              <a:buFont typeface="Wingdings" pitchFamily="2" charset="2"/>
              <a:buChar char="Ø"/>
            </a:pPr>
            <a:r>
              <a:rPr lang="en-US" sz="1800" b="1" dirty="0" smtClean="0">
                <a:solidFill>
                  <a:srgbClr val="002060"/>
                </a:solidFill>
                <a:latin typeface="Bell MT" pitchFamily="18" charset="0"/>
              </a:rPr>
              <a:t>Water balance of the plant was developed for all the inflows and outflows. The basic equation of the factory water balance is:</a:t>
            </a:r>
          </a:p>
          <a:p>
            <a:pPr algn="just"/>
            <a:endParaRPr lang="en-US" sz="1800" b="1" dirty="0" smtClean="0">
              <a:solidFill>
                <a:srgbClr val="002060"/>
              </a:solidFill>
              <a:latin typeface="Bell MT" pitchFamily="18" charset="0"/>
            </a:endParaRPr>
          </a:p>
          <a:p>
            <a:pPr algn="just"/>
            <a:r>
              <a:rPr lang="en-US" sz="1800" b="1" dirty="0" smtClean="0">
                <a:solidFill>
                  <a:srgbClr val="0033CC"/>
                </a:solidFill>
                <a:latin typeface="Bell MT" pitchFamily="18" charset="0"/>
              </a:rPr>
              <a:t>Water In	=	Water out</a:t>
            </a:r>
          </a:p>
          <a:p>
            <a:pPr algn="just"/>
            <a:endParaRPr lang="en-US" sz="1800" b="1" dirty="0" smtClean="0">
              <a:solidFill>
                <a:srgbClr val="0033CC"/>
              </a:solidFill>
              <a:latin typeface="Bell MT" pitchFamily="18" charset="0"/>
            </a:endParaRPr>
          </a:p>
          <a:p>
            <a:pPr algn="just"/>
            <a:r>
              <a:rPr lang="en-US" sz="1800" b="1" dirty="0" smtClean="0">
                <a:solidFill>
                  <a:srgbClr val="0033CC"/>
                </a:solidFill>
                <a:latin typeface="Bell MT" pitchFamily="18" charset="0"/>
              </a:rPr>
              <a:t>Water In	=	Water in Cane + Water from other sources 				(canal/ground water)</a:t>
            </a:r>
          </a:p>
          <a:p>
            <a:pPr algn="just"/>
            <a:endParaRPr lang="en-US" sz="1800" b="1" dirty="0" smtClean="0">
              <a:solidFill>
                <a:srgbClr val="0033CC"/>
              </a:solidFill>
              <a:latin typeface="Bell MT" pitchFamily="18" charset="0"/>
            </a:endParaRPr>
          </a:p>
          <a:p>
            <a:pPr algn="just"/>
            <a:r>
              <a:rPr lang="en-US" sz="1800" b="1" dirty="0" smtClean="0">
                <a:solidFill>
                  <a:srgbClr val="0033CC"/>
                </a:solidFill>
                <a:latin typeface="Bell MT" pitchFamily="18" charset="0"/>
              </a:rPr>
              <a:t>Water Out	=	Water out from factory through product, by-				product, evaporation and effluent.</a:t>
            </a:r>
          </a:p>
          <a:p>
            <a:pPr algn="just">
              <a:lnSpc>
                <a:spcPct val="15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12</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nSpc>
                <a:spcPct val="150000"/>
              </a:lnSpc>
              <a:buFont typeface="Wingdings" pitchFamily="2" charset="2"/>
              <a:buChar char="Ø"/>
            </a:pPr>
            <a:r>
              <a:rPr lang="en-US" sz="1800" b="1" dirty="0" smtClean="0">
                <a:solidFill>
                  <a:srgbClr val="002060"/>
                </a:solidFill>
                <a:latin typeface="Bell MT" pitchFamily="18" charset="0"/>
              </a:rPr>
              <a:t>Table 2 describes all the water flows data of the factory for the base-case season of 2012-13.</a:t>
            </a:r>
          </a:p>
          <a:p>
            <a:pPr>
              <a:lnSpc>
                <a:spcPct val="150000"/>
              </a:lnSpc>
              <a:buNone/>
            </a:pPr>
            <a:r>
              <a:rPr lang="en-US" sz="1800" b="1" dirty="0" smtClean="0">
                <a:solidFill>
                  <a:srgbClr val="002060"/>
                </a:solidFill>
                <a:latin typeface="Bell MT" pitchFamily="18" charset="0"/>
              </a:rPr>
              <a:t>* 	Factory municipal effluent is included.</a:t>
            </a:r>
          </a:p>
          <a:p>
            <a:pPr>
              <a:lnSpc>
                <a:spcPct val="150000"/>
              </a:lnSpc>
              <a:buFont typeface="Wingdings" pitchFamily="2" charset="2"/>
              <a:buChar char="Ø"/>
            </a:pPr>
            <a:r>
              <a:rPr lang="en-US" sz="1800" b="1" dirty="0" smtClean="0">
                <a:solidFill>
                  <a:srgbClr val="002060"/>
                </a:solidFill>
                <a:latin typeface="Bell MT" pitchFamily="18" charset="0"/>
              </a:rPr>
              <a:t>The factory water balance showed that there was only 554 m³/day (6927-6373=554) surplus cane water, whereas effluent generation was about 6116 m³/day. </a:t>
            </a:r>
          </a:p>
          <a:p>
            <a:pPr>
              <a:lnSpc>
                <a:spcPct val="150000"/>
              </a:lnSpc>
              <a:buFont typeface="Wingdings" pitchFamily="2" charset="2"/>
              <a:buChar char="Ø"/>
            </a:pPr>
            <a:r>
              <a:rPr lang="en-US" sz="1800" b="1" dirty="0" smtClean="0">
                <a:solidFill>
                  <a:srgbClr val="002060"/>
                </a:solidFill>
                <a:latin typeface="Bell MT" pitchFamily="18" charset="0"/>
              </a:rPr>
              <a:t>This indicated inefficient utilization of cane water and unwanted use of canal water for process or drainage of water in effluent. </a:t>
            </a:r>
          </a:p>
          <a:p>
            <a:pPr>
              <a:lnSpc>
                <a:spcPct val="150000"/>
              </a:lnSpc>
              <a:buFont typeface="Wingdings" pitchFamily="2" charset="2"/>
              <a:buChar char="Ø"/>
            </a:pPr>
            <a:r>
              <a:rPr lang="en-US" sz="1800" b="1" dirty="0" smtClean="0">
                <a:solidFill>
                  <a:srgbClr val="002060"/>
                </a:solidFill>
                <a:latin typeface="Bell MT" pitchFamily="18" charset="0"/>
              </a:rPr>
              <a:t>If canal water is used for process the condensate will be in surplus by the same amount.</a:t>
            </a:r>
          </a:p>
          <a:p>
            <a:pPr>
              <a:lnSpc>
                <a:spcPct val="150000"/>
              </a:lnSpc>
              <a:buFont typeface="Wingdings" pitchFamily="2" charset="2"/>
              <a:buChar char="Ø"/>
            </a:pPr>
            <a:r>
              <a:rPr lang="en-US" sz="1800" b="1" dirty="0" smtClean="0">
                <a:solidFill>
                  <a:srgbClr val="002060"/>
                </a:solidFill>
                <a:latin typeface="Bell MT" pitchFamily="18" charset="0"/>
              </a:rPr>
              <a:t>The canal water intake quantity was calculated to be 5562 m³/day.</a:t>
            </a:r>
          </a:p>
          <a:p>
            <a:pPr>
              <a:lnSpc>
                <a:spcPct val="15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13</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graphicFrame>
        <p:nvGraphicFramePr>
          <p:cNvPr id="10" name="Table 9"/>
          <p:cNvGraphicFramePr>
            <a:graphicFrameLocks noGrp="1"/>
          </p:cNvGraphicFramePr>
          <p:nvPr/>
        </p:nvGraphicFramePr>
        <p:xfrm>
          <a:off x="47298" y="1"/>
          <a:ext cx="9017872" cy="6880459"/>
        </p:xfrm>
        <a:graphic>
          <a:graphicData uri="http://schemas.openxmlformats.org/drawingml/2006/table">
            <a:tbl>
              <a:tblPr/>
              <a:tblGrid>
                <a:gridCol w="2695902"/>
                <a:gridCol w="1143000"/>
                <a:gridCol w="3276600"/>
                <a:gridCol w="1123262"/>
                <a:gridCol w="779108"/>
              </a:tblGrid>
              <a:tr h="374219">
                <a:tc gridSpan="2">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Water In</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Water Out</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r>
              <a:tr h="531073">
                <a:tc>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Source</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Quantity (t)</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Source</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Quantity (t)</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solidFill>
                            <a:srgbClr val="0033CC"/>
                          </a:solidFill>
                          <a:latin typeface="Arial"/>
                          <a:ea typeface="Calibri"/>
                          <a:cs typeface="Times New Roman"/>
                        </a:rPr>
                        <a:t>% Cane</a:t>
                      </a:r>
                      <a:endParaRPr lang="en-US" sz="14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rowSpan="17">
                  <a:txBody>
                    <a:bodyPr/>
                    <a:lstStyle/>
                    <a:p>
                      <a:pPr marL="0" marR="0" algn="just">
                        <a:lnSpc>
                          <a:spcPct val="115000"/>
                        </a:lnSpc>
                        <a:spcBef>
                          <a:spcPts val="0"/>
                        </a:spcBef>
                        <a:spcAft>
                          <a:spcPts val="0"/>
                        </a:spcAft>
                      </a:pPr>
                      <a:r>
                        <a:rPr lang="en-US" sz="1400" b="1" dirty="0" smtClean="0">
                          <a:solidFill>
                            <a:srgbClr val="0033CC"/>
                          </a:solidFill>
                          <a:latin typeface="Arial"/>
                          <a:ea typeface="Calibri"/>
                          <a:cs typeface="Times New Roman"/>
                        </a:rPr>
                        <a:t>  </a:t>
                      </a:r>
                      <a:r>
                        <a:rPr lang="en-US" sz="1600" b="1" dirty="0" smtClean="0">
                          <a:solidFill>
                            <a:srgbClr val="0033CC"/>
                          </a:solidFill>
                          <a:latin typeface="Arial"/>
                          <a:ea typeface="Calibri"/>
                          <a:cs typeface="Times New Roman"/>
                        </a:rPr>
                        <a:t>Cane</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17">
                  <a:txBody>
                    <a:bodyPr/>
                    <a:lstStyle/>
                    <a:p>
                      <a:pPr marL="0" marR="0" algn="ctr">
                        <a:lnSpc>
                          <a:spcPct val="115000"/>
                        </a:lnSpc>
                        <a:spcBef>
                          <a:spcPts val="0"/>
                        </a:spcBef>
                        <a:spcAft>
                          <a:spcPts val="0"/>
                        </a:spcAft>
                      </a:pPr>
                      <a:r>
                        <a:rPr lang="en-US" sz="1600" b="1" dirty="0">
                          <a:solidFill>
                            <a:srgbClr val="0033CC"/>
                          </a:solidFill>
                          <a:latin typeface="Arial"/>
                          <a:ea typeface="Calibri"/>
                          <a:cs typeface="Times New Roman"/>
                        </a:rPr>
                        <a:t>6,927</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15000"/>
                        </a:lnSpc>
                        <a:spcBef>
                          <a:spcPts val="0"/>
                        </a:spcBef>
                        <a:spcAft>
                          <a:spcPts val="0"/>
                        </a:spcAft>
                      </a:pPr>
                      <a:r>
                        <a:rPr lang="en-US" sz="1400">
                          <a:latin typeface="Arial"/>
                          <a:ea typeface="Calibri"/>
                          <a:cs typeface="Times New Roman"/>
                        </a:rPr>
                        <a:t>Evaporation through spray pond</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2,732</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42.87</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Water in bagasse</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1,588</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24.92</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199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from boilers and gas scrubber</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1,000</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15.69</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Water in filter cake</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195</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3.06</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Arial"/>
                          <a:ea typeface="Calibri"/>
                          <a:cs typeface="Times New Roman"/>
                        </a:rPr>
                        <a:t>Evaporation from juice flash tank</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149</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2.34</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from boiler blow-down</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115</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1.80</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through steam leakage</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112</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1.76</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Arial"/>
                          <a:ea typeface="Calibri"/>
                          <a:cs typeface="Times New Roman"/>
                        </a:rPr>
                        <a:t>Water in boiler ash</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100</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1.57</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through soda boiling</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100</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1.57</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at mills</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100</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1.57</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Arial"/>
                          <a:ea typeface="Calibri"/>
                          <a:cs typeface="Times New Roman"/>
                        </a:rPr>
                        <a:t>Evaporation through NCG Steam</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82</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1.29</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8199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Arial"/>
                          <a:ea typeface="Calibri"/>
                          <a:cs typeface="Times New Roman"/>
                        </a:rPr>
                        <a:t>Evaporation from molasses storage tank</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50</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0.78</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Water in molasses</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17</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0.27</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from sugar dryer</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16</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0.25</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31073">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400">
                          <a:latin typeface="Arial"/>
                          <a:ea typeface="Calibri"/>
                          <a:cs typeface="Times New Roman"/>
                        </a:rPr>
                        <a:t>Evaporation through vertical crystallizer cooling tower</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16</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0.25</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5538">
                <a:tc vMerge="1">
                  <a:txBody>
                    <a:bodyPr/>
                    <a:lstStyle/>
                    <a:p>
                      <a:endParaRPr lang="en-US"/>
                    </a:p>
                  </a:txBody>
                  <a:tcPr/>
                </a:tc>
                <a:tc vMerge="1">
                  <a:txBody>
                    <a:bodyPr/>
                    <a:lstStyle/>
                    <a:p>
                      <a:endParaRPr lang="en-US"/>
                    </a:p>
                  </a:txBody>
                  <a:tcPr/>
                </a:tc>
                <a:tc>
                  <a:txBody>
                    <a:bodyPr/>
                    <a:lstStyle/>
                    <a:p>
                      <a:r>
                        <a:rPr lang="en-US" sz="1400" dirty="0" smtClean="0">
                          <a:latin typeface="Arial" pitchFamily="34" charset="0"/>
                          <a:cs typeface="Arial" pitchFamily="34" charset="0"/>
                        </a:rPr>
                        <a:t>Sugar</a:t>
                      </a:r>
                      <a:endParaRPr lang="en-US" sz="1400" dirty="0">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latin typeface="Arial" pitchFamily="34" charset="0"/>
                          <a:cs typeface="Arial" pitchFamily="34" charset="0"/>
                        </a:rPr>
                        <a:t>1</a:t>
                      </a:r>
                      <a:endParaRPr lang="en-US" sz="1400" dirty="0">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latin typeface="Arial" pitchFamily="34" charset="0"/>
                          <a:cs typeface="Arial" pitchFamily="34" charset="0"/>
                        </a:rPr>
                        <a:t>0.02</a:t>
                      </a:r>
                      <a:endParaRPr lang="en-US" sz="1400" dirty="0">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5426">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600" b="1" dirty="0">
                          <a:solidFill>
                            <a:srgbClr val="0033CC"/>
                          </a:solidFill>
                          <a:latin typeface="Arial"/>
                          <a:ea typeface="Calibri"/>
                          <a:cs typeface="Times New Roman"/>
                        </a:rPr>
                        <a:t>Total</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33CC"/>
                          </a:solidFill>
                          <a:latin typeface="Arial"/>
                          <a:ea typeface="Calibri"/>
                          <a:cs typeface="Times New Roman"/>
                        </a:rPr>
                        <a:t>6373</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33CC"/>
                          </a:solidFill>
                          <a:latin typeface="Arial"/>
                          <a:ea typeface="Calibri"/>
                          <a:cs typeface="Times New Roman"/>
                        </a:rPr>
                        <a:t>100</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65114">
                <a:tc>
                  <a:txBody>
                    <a:bodyPr/>
                    <a:lstStyle/>
                    <a:p>
                      <a:pPr marL="0" marR="0" algn="just">
                        <a:lnSpc>
                          <a:spcPct val="115000"/>
                        </a:lnSpc>
                        <a:spcBef>
                          <a:spcPts val="0"/>
                        </a:spcBef>
                        <a:spcAft>
                          <a:spcPts val="0"/>
                        </a:spcAft>
                      </a:pPr>
                      <a:r>
                        <a:rPr lang="en-US" sz="1400" dirty="0" smtClean="0">
                          <a:latin typeface="Arial"/>
                          <a:ea typeface="Calibri"/>
                          <a:cs typeface="Times New Roman"/>
                        </a:rPr>
                        <a:t>  Canal/Ground </a:t>
                      </a:r>
                      <a:r>
                        <a:rPr lang="en-US" sz="1400" dirty="0">
                          <a:latin typeface="Arial"/>
                          <a:ea typeface="Calibri"/>
                          <a:cs typeface="Times New Roman"/>
                        </a:rPr>
                        <a:t>Water</a:t>
                      </a:r>
                      <a:endParaRPr lang="en-US"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5,562</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15000"/>
                        </a:lnSpc>
                        <a:spcBef>
                          <a:spcPts val="0"/>
                        </a:spcBef>
                        <a:spcAft>
                          <a:spcPts val="0"/>
                        </a:spcAft>
                      </a:pPr>
                      <a:r>
                        <a:rPr lang="en-US" sz="1400">
                          <a:latin typeface="Arial"/>
                          <a:ea typeface="Calibri"/>
                          <a:cs typeface="Times New Roman"/>
                        </a:rPr>
                        <a:t>Effluent Water*</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a:latin typeface="Arial"/>
                          <a:ea typeface="Calibri"/>
                          <a:cs typeface="Times New Roman"/>
                        </a:rPr>
                        <a:t>6116</a:t>
                      </a:r>
                      <a:endParaRPr lang="en-US" sz="14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pPr>
                      <a:endParaRPr lang="en-US" sz="1400">
                        <a:latin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65114">
                <a:tc>
                  <a:txBody>
                    <a:bodyPr/>
                    <a:lstStyle/>
                    <a:p>
                      <a:pPr marL="0" marR="0" algn="just">
                        <a:lnSpc>
                          <a:spcPct val="115000"/>
                        </a:lnSpc>
                        <a:spcBef>
                          <a:spcPts val="0"/>
                        </a:spcBef>
                        <a:spcAft>
                          <a:spcPts val="0"/>
                        </a:spcAft>
                      </a:pPr>
                      <a:r>
                        <a:rPr lang="en-US" sz="1600" b="1" dirty="0" smtClean="0">
                          <a:solidFill>
                            <a:srgbClr val="0033CC"/>
                          </a:solidFill>
                          <a:latin typeface="Arial"/>
                          <a:ea typeface="Calibri"/>
                          <a:cs typeface="Times New Roman"/>
                        </a:rPr>
                        <a:t>  Total </a:t>
                      </a:r>
                      <a:r>
                        <a:rPr lang="en-US" sz="1600" b="1" dirty="0">
                          <a:solidFill>
                            <a:srgbClr val="0033CC"/>
                          </a:solidFill>
                          <a:latin typeface="Arial"/>
                          <a:ea typeface="Calibri"/>
                          <a:cs typeface="Times New Roman"/>
                        </a:rPr>
                        <a:t>Water In</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a:solidFill>
                            <a:srgbClr val="0033CC"/>
                          </a:solidFill>
                          <a:latin typeface="Arial"/>
                          <a:ea typeface="Calibri"/>
                          <a:cs typeface="Times New Roman"/>
                        </a:rPr>
                        <a:t>12,489</a:t>
                      </a:r>
                      <a:endParaRPr lang="en-US" sz="1600" b="1">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15000"/>
                        </a:lnSpc>
                        <a:spcBef>
                          <a:spcPts val="0"/>
                        </a:spcBef>
                        <a:spcAft>
                          <a:spcPts val="0"/>
                        </a:spcAft>
                      </a:pPr>
                      <a:r>
                        <a:rPr lang="en-US" sz="1600" b="1">
                          <a:solidFill>
                            <a:srgbClr val="0033CC"/>
                          </a:solidFill>
                          <a:latin typeface="Arial"/>
                          <a:ea typeface="Calibri"/>
                          <a:cs typeface="Times New Roman"/>
                        </a:rPr>
                        <a:t>Total Water Out</a:t>
                      </a:r>
                      <a:endParaRPr lang="en-US" sz="1600" b="1">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33CC"/>
                          </a:solidFill>
                          <a:latin typeface="Arial"/>
                          <a:ea typeface="Calibri"/>
                          <a:cs typeface="Times New Roman"/>
                        </a:rPr>
                        <a:t>12,489</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pPr>
                      <a:endParaRPr lang="en-US" sz="1400" dirty="0">
                        <a:latin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nodeType="clickEffect">
                                  <p:stCondLst>
                                    <p:cond delay="0"/>
                                  </p:stCondLst>
                                  <p:childTnLst>
                                    <p:animEffect transition="out" filter="wipe(left)">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left)">
                                      <p:cBhvr>
                                        <p:cTn id="4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lnSpcReduction="10000"/>
          </a:bodyPr>
          <a:lstStyle/>
          <a:p>
            <a:pPr algn="just">
              <a:lnSpc>
                <a:spcPct val="150000"/>
              </a:lnSpc>
              <a:buFont typeface="Wingdings" pitchFamily="2" charset="2"/>
              <a:buChar char="Ø"/>
            </a:pPr>
            <a:r>
              <a:rPr lang="en-US" sz="1800" b="1" dirty="0" smtClean="0">
                <a:solidFill>
                  <a:srgbClr val="002060"/>
                </a:solidFill>
                <a:latin typeface="Bell MT" pitchFamily="18" charset="0"/>
              </a:rPr>
              <a:t>A list of water-consuming areas with their water sources was prepared to quantify and identify water consumption and its source.</a:t>
            </a:r>
          </a:p>
          <a:p>
            <a:pPr algn="just">
              <a:lnSpc>
                <a:spcPct val="150000"/>
              </a:lnSpc>
              <a:buFont typeface="Wingdings" pitchFamily="2" charset="2"/>
              <a:buChar char="Ø"/>
            </a:pPr>
            <a:r>
              <a:rPr lang="en-US" sz="1800" b="1" dirty="0" smtClean="0">
                <a:solidFill>
                  <a:srgbClr val="002060"/>
                </a:solidFill>
                <a:latin typeface="Bell MT" pitchFamily="18" charset="0"/>
              </a:rPr>
              <a:t>This list also identified the areas of water draining to effluent. it is attached with paper as Appendix -1.</a:t>
            </a:r>
          </a:p>
          <a:p>
            <a:pPr algn="just">
              <a:lnSpc>
                <a:spcPct val="150000"/>
              </a:lnSpc>
              <a:buFont typeface="Wingdings" pitchFamily="2" charset="2"/>
              <a:buChar char="Ø"/>
            </a:pPr>
            <a:r>
              <a:rPr lang="en-US" sz="1800" b="1" dirty="0" smtClean="0">
                <a:solidFill>
                  <a:srgbClr val="002060"/>
                </a:solidFill>
                <a:latin typeface="Bell MT" pitchFamily="18" charset="0"/>
              </a:rPr>
              <a:t>The water balance of the factory showed that the amount of water carried into the factory through cane exceeds the amount of water that exits from the factory through products, by-products and vapors. Ideally, only surplus cane water should be the part of effluent.</a:t>
            </a:r>
          </a:p>
          <a:p>
            <a:pPr algn="just">
              <a:lnSpc>
                <a:spcPct val="150000"/>
              </a:lnSpc>
              <a:buFont typeface="Wingdings" pitchFamily="2" charset="2"/>
              <a:buChar char="Ø"/>
            </a:pPr>
            <a:r>
              <a:rPr lang="en-US" sz="1800" b="1" dirty="0" smtClean="0">
                <a:solidFill>
                  <a:srgbClr val="002060"/>
                </a:solidFill>
                <a:latin typeface="Bell MT" pitchFamily="18" charset="0"/>
              </a:rPr>
              <a:t>To maintain the required sanitation standards, washing of house floors is required and this surplus cane water could be used there. Condensate water, which is cane water (if no canal water is used in process), could be efficiently utilized for process operations</a:t>
            </a:r>
          </a:p>
          <a:p>
            <a:pPr algn="just">
              <a:lnSpc>
                <a:spcPct val="15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14</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graphicFrame>
        <p:nvGraphicFramePr>
          <p:cNvPr id="10" name="Content Placeholder 8"/>
          <p:cNvGraphicFramePr>
            <a:graphicFrameLocks/>
          </p:cNvGraphicFramePr>
          <p:nvPr/>
        </p:nvGraphicFramePr>
        <p:xfrm>
          <a:off x="0" y="762000"/>
          <a:ext cx="9144000" cy="6040664"/>
        </p:xfrm>
        <a:graphic>
          <a:graphicData uri="http://schemas.openxmlformats.org/drawingml/2006/table">
            <a:tbl>
              <a:tblPr/>
              <a:tblGrid>
                <a:gridCol w="1948942"/>
                <a:gridCol w="1490254"/>
                <a:gridCol w="1633234"/>
                <a:gridCol w="1888487"/>
                <a:gridCol w="2183083"/>
              </a:tblGrid>
              <a:tr h="547255">
                <a:tc>
                  <a:txBody>
                    <a:bodyPr/>
                    <a:lstStyle/>
                    <a:p>
                      <a:pPr marL="0" marR="0">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House/Equipment</a:t>
                      </a:r>
                      <a:endParaRPr lang="en-US" sz="1050" b="1" dirty="0">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Existing water source (canal or condensate)</a:t>
                      </a:r>
                      <a:endParaRPr lang="en-US" sz="1050" b="1">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Existing disposal method</a:t>
                      </a:r>
                      <a:endParaRPr lang="en-US" sz="1050" b="1">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Recommended source of water</a:t>
                      </a:r>
                      <a:endParaRPr lang="en-US" sz="1050" b="1">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Recommended disposal</a:t>
                      </a:r>
                      <a:endParaRPr lang="en-US" sz="1050" b="1" dirty="0">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4836">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Evaporator tube cleaning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Canal water</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Surplus condensate to be used after cooling</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separately and re-used at FARS as make-up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4836">
                <a:tc>
                  <a:txBody>
                    <a:bodyPr/>
                    <a:lstStyle/>
                    <a:p>
                      <a:pPr marL="0" marR="0">
                        <a:lnSpc>
                          <a:spcPct val="115000"/>
                        </a:lnSpc>
                        <a:spcBef>
                          <a:spcPts val="0"/>
                        </a:spcBef>
                        <a:spcAft>
                          <a:spcPts val="0"/>
                        </a:spcAft>
                        <a:tabLst>
                          <a:tab pos="1080135" algn="l"/>
                        </a:tabLst>
                      </a:pPr>
                      <a:r>
                        <a:rPr lang="en-US" sz="1050" b="1" dirty="0">
                          <a:latin typeface="Arial"/>
                          <a:ea typeface="Calibri"/>
                          <a:cs typeface="Times New Roman"/>
                        </a:rPr>
                        <a:t>Raw and refinery pan tube cleaning water</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Surplus condensate to be used after cooling</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r>
              <a:tr h="364836">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Spray channel overflow drain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treated through ETP and uses as irrigation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47255">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V. filter cascade condenser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Spray pond water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 to be replaced with spray pond water and recycled.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4836">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Nash pumps bearing cooling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Canal water</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Surplus condensate to be used after cooling</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and pumped to mills for imbibition.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47255">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Power house turbine cooling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Service water circulation tank</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Already recycled through service water tank.</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Already recycled through service water tank.</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12091">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T.B Mill floor washing</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 and 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Good housekeeping to be improved for reducing cleaning frequency. Only hot condensate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Good housekeeping to be improved for reducing cleaning frequency. Only hot condensate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64836">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T.B fibrizer bearing cooling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and recycled through service water tank.</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12091">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Raw juice pumps floor washing</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 and 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Good housekeeping to be improved for reducing cleaning frequency. Only hot condensate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Good housekeeping to be improved for reducing cleaning frequency. Only hot condensate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29673">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T.B imbibition tank overflow</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50 % Condensate and 50 % 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Hot Condensate after heating juice to be used.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Mechanical float valve or electronic auto control to be provided to stop tank overflow.</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11" name="Content Placeholder 11"/>
          <p:cNvGraphicFramePr>
            <a:graphicFrameLocks/>
          </p:cNvGraphicFramePr>
          <p:nvPr/>
        </p:nvGraphicFramePr>
        <p:xfrm>
          <a:off x="0" y="838200"/>
          <a:ext cx="9144001" cy="6256782"/>
        </p:xfrm>
        <a:graphic>
          <a:graphicData uri="http://schemas.openxmlformats.org/drawingml/2006/table">
            <a:tbl>
              <a:tblPr/>
              <a:tblGrid>
                <a:gridCol w="1948943"/>
                <a:gridCol w="1490254"/>
                <a:gridCol w="1633234"/>
                <a:gridCol w="1888487"/>
                <a:gridCol w="2183083"/>
              </a:tblGrid>
              <a:tr h="652342">
                <a:tc>
                  <a:txBody>
                    <a:bodyPr/>
                    <a:lstStyle/>
                    <a:p>
                      <a:pPr marL="0" marR="0">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T.A Platform washing</a:t>
                      </a:r>
                      <a:endParaRPr lang="en-US" sz="1050" b="1" dirty="0">
                        <a:solidFill>
                          <a:srgbClr val="0033CC"/>
                        </a:solidFill>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Condensate and canal water</a:t>
                      </a:r>
                      <a:endParaRPr lang="en-US" sz="1050" b="1" dirty="0">
                        <a:solidFill>
                          <a:srgbClr val="0033CC"/>
                        </a:solidFill>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Main drain</a:t>
                      </a:r>
                      <a:endParaRPr lang="en-US" sz="1050" b="1">
                        <a:solidFill>
                          <a:srgbClr val="0033CC"/>
                        </a:solidFill>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Good housekeeping to be improved for reducing cleaning frequency. Only hot condensate to be used.</a:t>
                      </a:r>
                      <a:endParaRPr lang="en-US" sz="1050" b="1">
                        <a:solidFill>
                          <a:srgbClr val="0033CC"/>
                        </a:solidFill>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Good housekeeping to be improved for reducing cleaning frequency. Only hot condensate to be used.</a:t>
                      </a:r>
                      <a:endParaRPr lang="en-US" sz="1050" b="1" dirty="0">
                        <a:solidFill>
                          <a:srgbClr val="0033CC"/>
                        </a:solidFill>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M.Turbine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Discharge to main drain to be stopped and 100 % recycle of water to be ensured.</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Mill Max Drive side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Mill Max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r h="48659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Mill Max, nozzle plate washing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Mixed with juice</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Screened juice</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 to be replaced with screened mixed juice as per original design.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Mill Max gear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and recycled through 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659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T.B. Mill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Discharge to main drain to be stopped and 100 % recycle of water to be ensured.</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T.A Fibrizer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and recycled through 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659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T.A imbibition tank overflow</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 + 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Hot condensate after heating juice to be used.</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Mechanical float valve or electronic auto control to be provided to stop tank overflow.</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T.A Mill gear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Already recycled through 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8659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T.A. Mill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Discharge to main drain to be stopped and 100 % recycle of water to be ensured.</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Boiler ID and Sec: Fan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and recycled through service water tank.</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Feed pump No.1bearing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r h="32085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Feed pump bearing cooling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Main drain</a:t>
                      </a:r>
                      <a:endParaRPr lang="en-US" sz="1050" b="1" dirty="0">
                        <a:latin typeface="Calibri"/>
                        <a:ea typeface="Calibri"/>
                        <a:cs typeface="Times New Roman"/>
                      </a:endParaRPr>
                    </a:p>
                  </a:txBody>
                  <a:tcPr marL="58380" marR="58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bl>
          </a:graphicData>
        </a:graphic>
      </p:graphicFrame>
      <p:graphicFrame>
        <p:nvGraphicFramePr>
          <p:cNvPr id="12" name="Content Placeholder 8"/>
          <p:cNvGraphicFramePr>
            <a:graphicFrameLocks/>
          </p:cNvGraphicFramePr>
          <p:nvPr/>
        </p:nvGraphicFramePr>
        <p:xfrm>
          <a:off x="0" y="685800"/>
          <a:ext cx="9144000" cy="6172200"/>
        </p:xfrm>
        <a:graphic>
          <a:graphicData uri="http://schemas.openxmlformats.org/drawingml/2006/table">
            <a:tbl>
              <a:tblPr/>
              <a:tblGrid>
                <a:gridCol w="1948942"/>
                <a:gridCol w="1490254"/>
                <a:gridCol w="1633234"/>
                <a:gridCol w="1888487"/>
                <a:gridCol w="2183083"/>
              </a:tblGrid>
              <a:tr h="712177">
                <a:tc>
                  <a:txBody>
                    <a:bodyPr/>
                    <a:lstStyle/>
                    <a:p>
                      <a:pPr marL="0" marR="0">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Canal water use as sprinkler water for boiler ash.</a:t>
                      </a:r>
                      <a:endParaRPr lang="en-US" sz="1050" b="1" dirty="0">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Canal water</a:t>
                      </a:r>
                      <a:endParaRPr lang="en-US" sz="1050" b="1" dirty="0">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Carried along with ash</a:t>
                      </a:r>
                      <a:endParaRPr lang="en-US" sz="1050" b="1">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solidFill>
                            <a:srgbClr val="0033CC"/>
                          </a:solidFill>
                          <a:latin typeface="Arial"/>
                          <a:ea typeface="Calibri"/>
                          <a:cs typeface="Times New Roman"/>
                        </a:rPr>
                        <a:t>Boiler blowdown water to be used for spraying on ash.</a:t>
                      </a:r>
                      <a:endParaRPr lang="en-US" sz="1050" b="1">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solidFill>
                            <a:srgbClr val="0033CC"/>
                          </a:solidFill>
                          <a:latin typeface="Arial"/>
                          <a:ea typeface="Calibri"/>
                          <a:cs typeface="Times New Roman"/>
                        </a:rPr>
                        <a:t>Carried along with ash</a:t>
                      </a:r>
                      <a:endParaRPr lang="en-US" sz="1050" b="1" dirty="0">
                        <a:solidFill>
                          <a:srgbClr val="0033CC"/>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r>
              <a:tr h="474785">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Boiler feed water sample point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closed after sample.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24354">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Boiler No.1, 2, 3, 4 and 5Continuous blow down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This blowdown to be reduced by improved feed water quality.</a:t>
                      </a:r>
                      <a:endParaRPr lang="en-US" sz="1050" b="1">
                        <a:latin typeface="Calibri"/>
                        <a:ea typeface="Calibri"/>
                        <a:cs typeface="Times New Roman"/>
                      </a:endParaRPr>
                    </a:p>
                    <a:p>
                      <a:pPr marL="0" marR="0" algn="ctr">
                        <a:lnSpc>
                          <a:spcPct val="115000"/>
                        </a:lnSpc>
                        <a:spcBef>
                          <a:spcPts val="0"/>
                        </a:spcBef>
                        <a:spcAft>
                          <a:spcPts val="0"/>
                        </a:spcAft>
                        <a:tabLst>
                          <a:tab pos="1080135" algn="l"/>
                        </a:tabLst>
                      </a:pPr>
                      <a:r>
                        <a:rPr lang="en-US" sz="1050" b="1">
                          <a:latin typeface="Arial"/>
                          <a:ea typeface="Calibri"/>
                          <a:cs typeface="Times New Roman"/>
                        </a:rPr>
                        <a:t>As it contains high TDS, it should be used as sprinkler water for ash.</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7392">
                <a:tc gridSpan="5">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Laboratory Waste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217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Laboratory bathroom </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Canal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discharged in separate approved municipal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49569">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Laboratory analysis water basins</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Sugar containing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All the sample material should be collected separately and recycled at defecated juice tank.</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74785">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Laboratory condensate sample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It should be diverted to spray pond.</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7392">
                <a:tc gridSpan="5">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Ground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39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Tech: Mosque bathroom </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Ground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separately and discharged in separate approved municipal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74785">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Tech: Mosque floor washing </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Ground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r h="237392">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Workshop hand wash</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Ground water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Main drain</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r>
            </a:tbl>
          </a:graphicData>
        </a:graphic>
      </p:graphicFrame>
      <p:graphicFrame>
        <p:nvGraphicFramePr>
          <p:cNvPr id="13" name="Content Placeholder 9"/>
          <p:cNvGraphicFramePr>
            <a:graphicFrameLocks/>
          </p:cNvGraphicFramePr>
          <p:nvPr/>
        </p:nvGraphicFramePr>
        <p:xfrm>
          <a:off x="0" y="685800"/>
          <a:ext cx="9144000" cy="3979333"/>
        </p:xfrm>
        <a:graphic>
          <a:graphicData uri="http://schemas.openxmlformats.org/drawingml/2006/table">
            <a:tbl>
              <a:tblPr/>
              <a:tblGrid>
                <a:gridCol w="1948942"/>
                <a:gridCol w="1490254"/>
                <a:gridCol w="1633234"/>
                <a:gridCol w="1888487"/>
                <a:gridCol w="2183083"/>
              </a:tblGrid>
              <a:tr h="381000">
                <a:tc gridSpan="5">
                  <a:txBody>
                    <a:bodyPr/>
                    <a:lstStyle/>
                    <a:p>
                      <a:pPr marL="0" marR="0" algn="just">
                        <a:lnSpc>
                          <a:spcPct val="115000"/>
                        </a:lnSpc>
                        <a:spcBef>
                          <a:spcPts val="0"/>
                        </a:spcBef>
                        <a:spcAft>
                          <a:spcPts val="0"/>
                        </a:spcAft>
                        <a:tabLst>
                          <a:tab pos="1080135" algn="l"/>
                        </a:tabLst>
                      </a:pPr>
                      <a:r>
                        <a:rPr lang="en-US" sz="1050" b="1" dirty="0">
                          <a:solidFill>
                            <a:schemeClr val="tx1"/>
                          </a:solidFill>
                          <a:latin typeface="Arial"/>
                          <a:ea typeface="Calibri"/>
                          <a:cs typeface="Times New Roman"/>
                        </a:rPr>
                        <a:t>Condensate / Hot Water </a:t>
                      </a:r>
                      <a:endParaRPr lang="en-US" sz="1050" b="1"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6667">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Vapor line juice heater</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To be collected in under vacuum condensate tank of evaporators and used for process.</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35000">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Exhaust and vapor condensate tank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Emergency drain in main drain, no effect on pollutant concentration.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35000">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Massecuite re-heater calorifier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This should be used at A-sugar remelter as it is near to this utility.</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58333">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Feed water storage tanks Overflow</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Simple automation can stop this overflow and this highly pure water could be used for heating of juice and imbibition purpose.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3333">
                <a:tc>
                  <a:txBody>
                    <a:bodyPr/>
                    <a:lstStyle/>
                    <a:p>
                      <a:pPr marL="0" marR="0">
                        <a:lnSpc>
                          <a:spcPct val="115000"/>
                        </a:lnSpc>
                        <a:spcBef>
                          <a:spcPts val="0"/>
                        </a:spcBef>
                        <a:spcAft>
                          <a:spcPts val="0"/>
                        </a:spcAft>
                        <a:tabLst>
                          <a:tab pos="1080135" algn="l"/>
                        </a:tabLst>
                      </a:pPr>
                      <a:r>
                        <a:rPr lang="en-US" sz="1050" b="1">
                          <a:latin typeface="Arial"/>
                          <a:ea typeface="Calibri"/>
                          <a:cs typeface="Times New Roman"/>
                        </a:rPr>
                        <a:t>Process house hot water tank overflow</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Condensate</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a:latin typeface="Arial"/>
                          <a:ea typeface="Calibri"/>
                          <a:cs typeface="Times New Roman"/>
                        </a:rPr>
                        <a:t>Main drain</a:t>
                      </a:r>
                      <a:endParaRPr lang="en-US" sz="105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US" sz="1050" b="1">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tabLst>
                          <a:tab pos="1080135" algn="l"/>
                        </a:tabLst>
                      </a:pPr>
                      <a:r>
                        <a:rPr lang="en-US" sz="1050" b="1" dirty="0">
                          <a:latin typeface="Arial"/>
                          <a:ea typeface="Calibri"/>
                          <a:cs typeface="Times New Roman"/>
                        </a:rPr>
                        <a:t>Overflow to be drained in spray pond</a:t>
                      </a:r>
                      <a:endParaRPr lang="en-US" sz="105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nodeType="clickEffect">
                                  <p:stCondLst>
                                    <p:cond delay="0"/>
                                  </p:stCondLst>
                                  <p:childTnLst>
                                    <p:animEffect transition="out" filter="wipe(left)">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nodeType="clickEffect">
                                  <p:stCondLst>
                                    <p:cond delay="0"/>
                                  </p:stCondLst>
                                  <p:childTnLst>
                                    <p:animEffect transition="out" filter="wipe(left)">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nodeType="clickEffect">
                                  <p:stCondLst>
                                    <p:cond delay="0"/>
                                  </p:stCondLst>
                                  <p:childTnLst>
                                    <p:animEffect transition="out" filter="wipe(left)">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ipe(left)">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wipe(left)">
                                      <p:cBhvr>
                                        <p:cTn id="5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fontScale="92500" lnSpcReduction="10000"/>
          </a:bodyPr>
          <a:lstStyle/>
          <a:p>
            <a:pPr algn="just">
              <a:lnSpc>
                <a:spcPct val="150000"/>
              </a:lnSpc>
              <a:buFont typeface="Wingdings" pitchFamily="2" charset="2"/>
              <a:buChar char="Ø"/>
            </a:pPr>
            <a:r>
              <a:rPr lang="en-US" sz="1800" b="1" dirty="0" smtClean="0">
                <a:solidFill>
                  <a:srgbClr val="002060"/>
                </a:solidFill>
                <a:latin typeface="Bell MT" pitchFamily="18" charset="0"/>
              </a:rPr>
              <a:t>The following innovative solutions have been successfully implemented at MSM for problematic areas to replace canal water:</a:t>
            </a:r>
          </a:p>
          <a:p>
            <a:pPr lvl="1" algn="just">
              <a:lnSpc>
                <a:spcPct val="150000"/>
              </a:lnSpc>
              <a:buFont typeface="Wingdings" pitchFamily="2" charset="2"/>
              <a:buChar char="ü"/>
            </a:pPr>
            <a:r>
              <a:rPr lang="en-US" sz="1800" b="1" dirty="0" smtClean="0">
                <a:solidFill>
                  <a:srgbClr val="0033CC"/>
                </a:solidFill>
                <a:latin typeface="Bell MT" pitchFamily="18" charset="0"/>
              </a:rPr>
              <a:t>Mills imbibition water. After heat recovery of process condensate water (through condensate juice heater) it was used for mill imbibition. The temperature of this condensate was reduced to 65°C, which is considered ideal for mill imbibition. Canal water used for imbibition was replaced with cane water.</a:t>
            </a:r>
          </a:p>
          <a:p>
            <a:pPr lvl="1" algn="just">
              <a:lnSpc>
                <a:spcPct val="150000"/>
              </a:lnSpc>
              <a:buFont typeface="Wingdings" pitchFamily="2" charset="2"/>
              <a:buChar char="ü"/>
            </a:pPr>
            <a:r>
              <a:rPr lang="en-US" sz="1800" b="1" dirty="0" smtClean="0">
                <a:solidFill>
                  <a:srgbClr val="0033CC"/>
                </a:solidFill>
                <a:latin typeface="Bell MT" pitchFamily="18" charset="0"/>
              </a:rPr>
              <a:t>Boiler blowdown water. This water, which is high in solids and could not be used for processing, was sprayed onto dry fly ash from the mechanical ash collectors of the boilers. The quantity of blowdown water was reduced by improving process condensate quality. Suitable de-entrainment devices were installed at the evaporators to improve the condensate quality.</a:t>
            </a:r>
          </a:p>
          <a:p>
            <a:pPr lvl="1" algn="just">
              <a:lnSpc>
                <a:spcPct val="15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15</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fontScale="92500"/>
          </a:bodyPr>
          <a:lstStyle/>
          <a:p>
            <a:pPr lvl="0" algn="just">
              <a:lnSpc>
                <a:spcPct val="150000"/>
              </a:lnSpc>
              <a:buFont typeface="Wingdings" pitchFamily="2" charset="2"/>
              <a:buChar char="ü"/>
            </a:pPr>
            <a:r>
              <a:rPr lang="en-US" sz="1800" b="1" dirty="0" smtClean="0">
                <a:solidFill>
                  <a:srgbClr val="0033CC"/>
                </a:solidFill>
                <a:latin typeface="Bell MT" pitchFamily="18" charset="0"/>
              </a:rPr>
              <a:t>All the surplus condensates were cooled at a cooling tower and this cooled condensate was used for following applications:</a:t>
            </a:r>
          </a:p>
          <a:p>
            <a:pPr lvl="1" algn="just">
              <a:lnSpc>
                <a:spcPct val="150000"/>
              </a:lnSpc>
              <a:buFont typeface="Wingdings" pitchFamily="2" charset="2"/>
              <a:buChar char="§"/>
            </a:pPr>
            <a:r>
              <a:rPr lang="en-US" sz="1800" b="1" dirty="0" smtClean="0">
                <a:solidFill>
                  <a:srgbClr val="0033CC"/>
                </a:solidFill>
                <a:latin typeface="Bell MT" pitchFamily="18" charset="0"/>
              </a:rPr>
              <a:t>All the process chemicals were prepared using this condensate, replacing canal water usage.</a:t>
            </a:r>
          </a:p>
          <a:p>
            <a:pPr lvl="1" algn="just">
              <a:lnSpc>
                <a:spcPct val="150000"/>
              </a:lnSpc>
              <a:buFont typeface="Wingdings" pitchFamily="2" charset="2"/>
              <a:buChar char="§"/>
            </a:pPr>
            <a:r>
              <a:rPr lang="en-US" sz="1800" b="1" dirty="0" smtClean="0">
                <a:solidFill>
                  <a:srgbClr val="0033CC"/>
                </a:solidFill>
                <a:latin typeface="Bell MT" pitchFamily="18" charset="0"/>
              </a:rPr>
              <a:t>Canal water used for sealing water of Nash vacuum pumps was replaced with cold condensate. This water, after the Nash pump, was collected and pumped to mill house for imbibition.</a:t>
            </a:r>
          </a:p>
          <a:p>
            <a:pPr lvl="1" algn="just">
              <a:lnSpc>
                <a:spcPct val="150000"/>
              </a:lnSpc>
              <a:buFont typeface="Wingdings" pitchFamily="2" charset="2"/>
              <a:buChar char="§"/>
            </a:pPr>
            <a:r>
              <a:rPr lang="en-US" sz="1800" b="1" dirty="0" smtClean="0">
                <a:solidFill>
                  <a:srgbClr val="0033CC"/>
                </a:solidFill>
                <a:latin typeface="Bell MT" pitchFamily="18" charset="0"/>
              </a:rPr>
              <a:t>Tube cleaning of all the evaporators, pans and juice heater was done with cold condensate. This scale-containing water is reused in the boiler flue gas-scrubbing system as makeup water. The scale is then removed from boiler scrubbing system along with boiler ash. These residues were disposed of into cane fields along with mill mud as a fertilizer.</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16</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lvl="0" algn="just">
              <a:lnSpc>
                <a:spcPct val="150000"/>
              </a:lnSpc>
              <a:buFont typeface="Wingdings" pitchFamily="2" charset="2"/>
              <a:buChar char="ü"/>
            </a:pPr>
            <a:r>
              <a:rPr lang="en-US" sz="1800" b="1" dirty="0" smtClean="0">
                <a:solidFill>
                  <a:srgbClr val="0033CC"/>
                </a:solidFill>
                <a:latin typeface="Bell MT" pitchFamily="18" charset="0"/>
              </a:rPr>
              <a:t>Vacuum filter cascade condenser water. Previously, canal water was used for this condenser and drained to the main drain. It was replaced with spray pond water and recycled.</a:t>
            </a:r>
          </a:p>
          <a:p>
            <a:pPr lvl="0" algn="just">
              <a:lnSpc>
                <a:spcPct val="150000"/>
              </a:lnSpc>
              <a:buFont typeface="Wingdings" pitchFamily="2" charset="2"/>
              <a:buChar char="ü"/>
            </a:pPr>
            <a:r>
              <a:rPr lang="en-US" sz="1800" b="1" dirty="0" smtClean="0">
                <a:solidFill>
                  <a:srgbClr val="0033CC"/>
                </a:solidFill>
                <a:latin typeface="Bell MT" pitchFamily="18" charset="0"/>
              </a:rPr>
              <a:t>Shell testing of vessels. Previously, shell testing of all the vessels was done with canal water and drained to the main drain. This was replaced with spray pond water and recycled. These vessels were then rinsed with hot condensate and also drained to the spray pond.</a:t>
            </a:r>
          </a:p>
          <a:p>
            <a:pPr lvl="0" algn="just">
              <a:lnSpc>
                <a:spcPct val="150000"/>
              </a:lnSpc>
              <a:buFont typeface="Wingdings" pitchFamily="2" charset="2"/>
              <a:buChar char="ü"/>
            </a:pPr>
            <a:r>
              <a:rPr lang="en-US" sz="1800" b="1" dirty="0" smtClean="0">
                <a:solidFill>
                  <a:srgbClr val="0033CC"/>
                </a:solidFill>
                <a:latin typeface="Bell MT" pitchFamily="18" charset="0"/>
              </a:rPr>
              <a:t>All the unwanted water taps of the process house were plugged, as they were sources of effluents.</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17</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lvl="0" algn="just">
              <a:lnSpc>
                <a:spcPct val="150000"/>
              </a:lnSpc>
              <a:buFont typeface="Wingdings" pitchFamily="2" charset="2"/>
              <a:buChar char="ü"/>
            </a:pPr>
            <a:r>
              <a:rPr lang="en-US" sz="1800" b="1" dirty="0" smtClean="0">
                <a:solidFill>
                  <a:srgbClr val="0033CC"/>
                </a:solidFill>
                <a:latin typeface="Bell MT" pitchFamily="18" charset="0"/>
              </a:rPr>
              <a:t>Caustic soda solution used for evaporator chemical cleaning was reused. Exhausted soda solution was then collected in a neutralization tank where it was neutralized with acid solution that had been used for first-effect chemical cleaning. This neutralized salt solution was drained to the effluent.</a:t>
            </a:r>
          </a:p>
          <a:p>
            <a:pPr algn="just">
              <a:lnSpc>
                <a:spcPct val="150000"/>
              </a:lnSpc>
              <a:buFont typeface="Wingdings" pitchFamily="2" charset="2"/>
              <a:buChar char="ü"/>
            </a:pPr>
            <a:r>
              <a:rPr lang="en-US" sz="1800" b="1" dirty="0" smtClean="0">
                <a:solidFill>
                  <a:srgbClr val="0033CC"/>
                </a:solidFill>
                <a:latin typeface="Bell MT" pitchFamily="18" charset="0"/>
              </a:rPr>
              <a:t>Water addition to various magmas in the raw and refining houses was replaced with clear juice and fine liquor.</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18</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1828800" y="4800600"/>
            <a:ext cx="776750" cy="676275"/>
          </a:xfrm>
          <a:prstGeom prst="rect">
            <a:avLst/>
          </a:prstGeom>
          <a:noFill/>
          <a:ln w="9525">
            <a:noFill/>
            <a:miter lim="800000"/>
            <a:headEnd/>
            <a:tailEnd/>
          </a:ln>
          <a:effectLst/>
        </p:spPr>
      </p:pic>
      <p:sp>
        <p:nvSpPr>
          <p:cNvPr id="2" name="Can 1"/>
          <p:cNvSpPr/>
          <p:nvPr/>
        </p:nvSpPr>
        <p:spPr>
          <a:xfrm>
            <a:off x="762000" y="685800"/>
            <a:ext cx="609600" cy="5867400"/>
          </a:xfrm>
          <a:prstGeom prst="can">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Canal Water  5562  T/D</a:t>
            </a:r>
            <a:endParaRPr lang="en-US" dirty="0"/>
          </a:p>
        </p:txBody>
      </p:sp>
      <p:sp>
        <p:nvSpPr>
          <p:cNvPr id="3" name="Can 2"/>
          <p:cNvSpPr/>
          <p:nvPr/>
        </p:nvSpPr>
        <p:spPr>
          <a:xfrm>
            <a:off x="7543800" y="609600"/>
            <a:ext cx="609600" cy="54102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Cane Water  6927  T/D</a:t>
            </a:r>
            <a:endParaRPr lang="en-US" dirty="0"/>
          </a:p>
        </p:txBody>
      </p:sp>
      <p:sp>
        <p:nvSpPr>
          <p:cNvPr id="4" name="Can 3"/>
          <p:cNvSpPr/>
          <p:nvPr/>
        </p:nvSpPr>
        <p:spPr>
          <a:xfrm rot="16200000">
            <a:off x="6053351" y="5071849"/>
            <a:ext cx="609600" cy="2353101"/>
          </a:xfrm>
          <a:prstGeom prst="can">
            <a:avLst>
              <a:gd name="adj" fmla="val 25352"/>
            </a:avLst>
          </a:prstGeom>
          <a:solidFill>
            <a:srgbClr val="C00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Effluent  6116</a:t>
            </a:r>
            <a:endParaRPr lang="en-US" dirty="0"/>
          </a:p>
        </p:txBody>
      </p:sp>
      <p:sp>
        <p:nvSpPr>
          <p:cNvPr id="5" name="Rectangle 4"/>
          <p:cNvSpPr/>
          <p:nvPr/>
        </p:nvSpPr>
        <p:spPr>
          <a:xfrm>
            <a:off x="3258355" y="22098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Ash </a:t>
            </a:r>
            <a:r>
              <a:rPr lang="en-US" dirty="0"/>
              <a:t> </a:t>
            </a:r>
            <a:r>
              <a:rPr lang="en-US" dirty="0" smtClean="0"/>
              <a:t>Carrier</a:t>
            </a:r>
            <a:endParaRPr lang="en-US" dirty="0"/>
          </a:p>
        </p:txBody>
      </p:sp>
      <p:sp>
        <p:nvSpPr>
          <p:cNvPr id="6" name="Rectangle 5"/>
          <p:cNvSpPr/>
          <p:nvPr/>
        </p:nvSpPr>
        <p:spPr>
          <a:xfrm>
            <a:off x="3258355" y="26670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Fly Ash </a:t>
            </a:r>
            <a:r>
              <a:rPr lang="en-US" dirty="0" err="1" smtClean="0"/>
              <a:t>Scruber</a:t>
            </a:r>
            <a:endParaRPr lang="en-US" dirty="0"/>
          </a:p>
        </p:txBody>
      </p:sp>
      <p:sp>
        <p:nvSpPr>
          <p:cNvPr id="7" name="Rectangle 6"/>
          <p:cNvSpPr/>
          <p:nvPr/>
        </p:nvSpPr>
        <p:spPr>
          <a:xfrm>
            <a:off x="3258355" y="31242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Cas</a:t>
            </a:r>
            <a:r>
              <a:rPr lang="en-US" dirty="0" smtClean="0"/>
              <a:t>: Condenser</a:t>
            </a:r>
            <a:endParaRPr lang="en-US" dirty="0"/>
          </a:p>
        </p:txBody>
      </p:sp>
      <p:sp>
        <p:nvSpPr>
          <p:cNvPr id="8" name="Rectangle 7"/>
          <p:cNvSpPr/>
          <p:nvPr/>
        </p:nvSpPr>
        <p:spPr>
          <a:xfrm>
            <a:off x="3276600" y="35052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Shell Testing </a:t>
            </a:r>
            <a:endParaRPr lang="en-US" dirty="0"/>
          </a:p>
        </p:txBody>
      </p:sp>
      <p:sp>
        <p:nvSpPr>
          <p:cNvPr id="9" name="Rectangle 8"/>
          <p:cNvSpPr/>
          <p:nvPr/>
        </p:nvSpPr>
        <p:spPr>
          <a:xfrm>
            <a:off x="3258355" y="39624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Tube Cleaning</a:t>
            </a:r>
            <a:endParaRPr lang="en-US" dirty="0"/>
          </a:p>
        </p:txBody>
      </p:sp>
      <p:sp>
        <p:nvSpPr>
          <p:cNvPr id="10" name="Rectangle 9"/>
          <p:cNvSpPr/>
          <p:nvPr/>
        </p:nvSpPr>
        <p:spPr>
          <a:xfrm>
            <a:off x="3258355" y="44196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Damper Wash</a:t>
            </a:r>
            <a:endParaRPr lang="en-US" dirty="0"/>
          </a:p>
        </p:txBody>
      </p:sp>
      <p:sp>
        <p:nvSpPr>
          <p:cNvPr id="11" name="Rectangle 10"/>
          <p:cNvSpPr/>
          <p:nvPr/>
        </p:nvSpPr>
        <p:spPr>
          <a:xfrm>
            <a:off x="3258355" y="48768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Blow down</a:t>
            </a:r>
          </a:p>
        </p:txBody>
      </p:sp>
      <p:sp>
        <p:nvSpPr>
          <p:cNvPr id="12" name="Rectangle 11"/>
          <p:cNvSpPr/>
          <p:nvPr/>
        </p:nvSpPr>
        <p:spPr>
          <a:xfrm>
            <a:off x="3264042" y="53340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Boiler &amp; Tank </a:t>
            </a:r>
            <a:endParaRPr lang="en-US" dirty="0"/>
          </a:p>
        </p:txBody>
      </p:sp>
      <p:sp>
        <p:nvSpPr>
          <p:cNvPr id="13" name="Rectangle 12"/>
          <p:cNvSpPr/>
          <p:nvPr/>
        </p:nvSpPr>
        <p:spPr>
          <a:xfrm>
            <a:off x="3276600" y="855909"/>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Spray pond </a:t>
            </a:r>
            <a:endParaRPr lang="en-US" dirty="0"/>
          </a:p>
        </p:txBody>
      </p:sp>
      <p:sp>
        <p:nvSpPr>
          <p:cNvPr id="14" name="Rectangle 13"/>
          <p:cNvSpPr/>
          <p:nvPr/>
        </p:nvSpPr>
        <p:spPr>
          <a:xfrm>
            <a:off x="3258355" y="1311499"/>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Imb</a:t>
            </a:r>
            <a:r>
              <a:rPr lang="en-US" dirty="0" smtClean="0"/>
              <a:t>: water</a:t>
            </a:r>
            <a:endParaRPr lang="en-US" dirty="0"/>
          </a:p>
        </p:txBody>
      </p:sp>
      <p:sp>
        <p:nvSpPr>
          <p:cNvPr id="15" name="Rectangle 14"/>
          <p:cNvSpPr/>
          <p:nvPr/>
        </p:nvSpPr>
        <p:spPr>
          <a:xfrm>
            <a:off x="3276600" y="17145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Mills Bearing </a:t>
            </a:r>
            <a:endParaRPr lang="en-US" dirty="0"/>
          </a:p>
        </p:txBody>
      </p:sp>
      <p:cxnSp>
        <p:nvCxnSpPr>
          <p:cNvPr id="19" name="Straight Arrow Connector 18"/>
          <p:cNvCxnSpPr/>
          <p:nvPr/>
        </p:nvCxnSpPr>
        <p:spPr>
          <a:xfrm>
            <a:off x="1371600" y="1447800"/>
            <a:ext cx="1886755"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1371600" y="2286000"/>
            <a:ext cx="1910614" cy="26482"/>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endCxn id="6" idx="1"/>
          </p:cNvCxnSpPr>
          <p:nvPr/>
        </p:nvCxnSpPr>
        <p:spPr>
          <a:xfrm>
            <a:off x="1378039" y="2781300"/>
            <a:ext cx="1880316"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1378039" y="3200400"/>
            <a:ext cx="1880316"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1378039" y="3619500"/>
            <a:ext cx="1898561"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1396284" y="4076700"/>
            <a:ext cx="1880316"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endCxn id="10" idx="1"/>
          </p:cNvCxnSpPr>
          <p:nvPr/>
        </p:nvCxnSpPr>
        <p:spPr>
          <a:xfrm>
            <a:off x="1396284" y="4533900"/>
            <a:ext cx="1862071"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rot="5400000">
            <a:off x="4496594" y="3504407"/>
            <a:ext cx="4876802" cy="1589"/>
          </a:xfrm>
          <a:prstGeom prst="straightConnector1">
            <a:avLst/>
          </a:prstGeom>
          <a:ln w="25400">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5257800" y="1814052"/>
            <a:ext cx="1331890" cy="0"/>
          </a:xfrm>
          <a:prstGeom prst="line">
            <a:avLst/>
          </a:prstGeom>
          <a:ln>
            <a:solidFill>
              <a:srgbClr val="0033CC"/>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a:stCxn id="7" idx="3"/>
          </p:cNvCxnSpPr>
          <p:nvPr/>
        </p:nvCxnSpPr>
        <p:spPr>
          <a:xfrm>
            <a:off x="5239555" y="3238500"/>
            <a:ext cx="846249" cy="0"/>
          </a:xfrm>
          <a:prstGeom prst="line">
            <a:avLst/>
          </a:prstGeom>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6096000" y="3244644"/>
            <a:ext cx="0" cy="2683098"/>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a:stCxn id="8" idx="3"/>
          </p:cNvCxnSpPr>
          <p:nvPr/>
        </p:nvCxnSpPr>
        <p:spPr>
          <a:xfrm>
            <a:off x="5257800" y="3619500"/>
            <a:ext cx="665080" cy="0"/>
          </a:xfrm>
          <a:prstGeom prst="line">
            <a:avLst/>
          </a:prstGeom>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H="1">
            <a:off x="5922015" y="3619500"/>
            <a:ext cx="865" cy="2302098"/>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a:off x="5743977" y="4076700"/>
            <a:ext cx="0" cy="186690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61" name="Straight Connector 60"/>
          <p:cNvCxnSpPr>
            <a:stCxn id="9" idx="3"/>
          </p:cNvCxnSpPr>
          <p:nvPr/>
        </p:nvCxnSpPr>
        <p:spPr>
          <a:xfrm>
            <a:off x="5239555" y="4076700"/>
            <a:ext cx="504422" cy="0"/>
          </a:xfrm>
          <a:prstGeom prst="line">
            <a:avLst/>
          </a:prstGeom>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64" name="Straight Connector 63"/>
          <p:cNvCxnSpPr>
            <a:stCxn id="10" idx="3"/>
          </p:cNvCxnSpPr>
          <p:nvPr/>
        </p:nvCxnSpPr>
        <p:spPr>
          <a:xfrm>
            <a:off x="5239555" y="4533900"/>
            <a:ext cx="3507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a:off x="5577348" y="4557252"/>
            <a:ext cx="0" cy="14097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8" name="Straight Connector 67"/>
          <p:cNvCxnSpPr/>
          <p:nvPr/>
        </p:nvCxnSpPr>
        <p:spPr>
          <a:xfrm>
            <a:off x="5230504" y="4925704"/>
            <a:ext cx="228600" cy="1588"/>
          </a:xfrm>
          <a:prstGeom prst="line">
            <a:avLst/>
          </a:prstGeom>
          <a:ln>
            <a:solidFill>
              <a:srgbClr val="006600"/>
            </a:solidFill>
          </a:ln>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rot="5400000">
            <a:off x="4928176" y="5429250"/>
            <a:ext cx="1028700" cy="1588"/>
          </a:xfrm>
          <a:prstGeom prst="straightConnector1">
            <a:avLst/>
          </a:prstGeom>
          <a:ln>
            <a:solidFill>
              <a:srgbClr val="006600"/>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a:stCxn id="12" idx="3"/>
            <a:endCxn id="12" idx="3"/>
          </p:cNvCxnSpPr>
          <p:nvPr/>
        </p:nvCxnSpPr>
        <p:spPr>
          <a:xfrm>
            <a:off x="5245242" y="54483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72538" y="5434652"/>
            <a:ext cx="12558" cy="495300"/>
          </a:xfrm>
          <a:prstGeom prst="straightConnector1">
            <a:avLst/>
          </a:prstGeom>
          <a:ln>
            <a:solidFill>
              <a:srgbClr val="006600"/>
            </a:solidFill>
            <a:tailEnd type="arrow"/>
          </a:ln>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flipH="1">
            <a:off x="2572555" y="983857"/>
            <a:ext cx="685800" cy="0"/>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2590800" y="970209"/>
            <a:ext cx="0" cy="2230191"/>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60" name="Straight Arrow Connector 59"/>
          <p:cNvCxnSpPr/>
          <p:nvPr/>
        </p:nvCxnSpPr>
        <p:spPr>
          <a:xfrm>
            <a:off x="2561898" y="3200400"/>
            <a:ext cx="685800"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243052" y="3244644"/>
            <a:ext cx="846249" cy="0"/>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rot="16200000" flipV="1">
            <a:off x="4936226" y="2074175"/>
            <a:ext cx="2324101" cy="4552"/>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85" name="Straight Connector 84"/>
          <p:cNvCxnSpPr/>
          <p:nvPr/>
        </p:nvCxnSpPr>
        <p:spPr>
          <a:xfrm flipV="1">
            <a:off x="2819400" y="5008817"/>
            <a:ext cx="470775" cy="20383"/>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87" name="Straight Connector 86"/>
          <p:cNvCxnSpPr/>
          <p:nvPr/>
        </p:nvCxnSpPr>
        <p:spPr>
          <a:xfrm flipV="1">
            <a:off x="2834148" y="2324100"/>
            <a:ext cx="0" cy="2732199"/>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89" name="Straight Arrow Connector 88"/>
          <p:cNvCxnSpPr/>
          <p:nvPr/>
        </p:nvCxnSpPr>
        <p:spPr>
          <a:xfrm>
            <a:off x="2804652" y="2315496"/>
            <a:ext cx="500407"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2438400" y="4572000"/>
            <a:ext cx="838200"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82" name="Straight Connector 81"/>
          <p:cNvCxnSpPr/>
          <p:nvPr/>
        </p:nvCxnSpPr>
        <p:spPr>
          <a:xfrm>
            <a:off x="5257800" y="4633452"/>
            <a:ext cx="350785" cy="0"/>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88" name="Straight Arrow Connector 87"/>
          <p:cNvCxnSpPr/>
          <p:nvPr/>
        </p:nvCxnSpPr>
        <p:spPr>
          <a:xfrm>
            <a:off x="5611504" y="4618704"/>
            <a:ext cx="0" cy="138769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07" name="Straight Arrow Connector 106"/>
          <p:cNvCxnSpPr/>
          <p:nvPr/>
        </p:nvCxnSpPr>
        <p:spPr>
          <a:xfrm flipV="1">
            <a:off x="2590800" y="3634248"/>
            <a:ext cx="685800" cy="23352"/>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16" name="Straight Arrow Connector 115"/>
          <p:cNvCxnSpPr/>
          <p:nvPr/>
        </p:nvCxnSpPr>
        <p:spPr>
          <a:xfrm>
            <a:off x="1371600" y="1769808"/>
            <a:ext cx="1905000" cy="1588"/>
          </a:xfrm>
          <a:prstGeom prst="straightConnector1">
            <a:avLst/>
          </a:prstGeom>
          <a:ln>
            <a:solidFill>
              <a:srgbClr val="0033CC"/>
            </a:solidFill>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a:off x="2116392" y="2686668"/>
            <a:ext cx="1139539"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sp>
        <p:nvSpPr>
          <p:cNvPr id="83" name="Rectangle 82"/>
          <p:cNvSpPr/>
          <p:nvPr/>
        </p:nvSpPr>
        <p:spPr>
          <a:xfrm>
            <a:off x="5447609" y="2104354"/>
            <a:ext cx="267391" cy="943646"/>
          </a:xfrm>
          <a:prstGeom prst="rect">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Disposed</a:t>
            </a:r>
            <a:endParaRPr lang="en-US" dirty="0"/>
          </a:p>
        </p:txBody>
      </p:sp>
      <p:cxnSp>
        <p:nvCxnSpPr>
          <p:cNvPr id="86" name="Straight Arrow Connector 85"/>
          <p:cNvCxnSpPr/>
          <p:nvPr/>
        </p:nvCxnSpPr>
        <p:spPr>
          <a:xfrm>
            <a:off x="5257800" y="2286000"/>
            <a:ext cx="208054" cy="0"/>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92" name="Straight Arrow Connector 91"/>
          <p:cNvCxnSpPr/>
          <p:nvPr/>
        </p:nvCxnSpPr>
        <p:spPr>
          <a:xfrm>
            <a:off x="5228304" y="2669460"/>
            <a:ext cx="208054" cy="0"/>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18" name="Straight Arrow Connector 117"/>
          <p:cNvCxnSpPr/>
          <p:nvPr/>
        </p:nvCxnSpPr>
        <p:spPr>
          <a:xfrm>
            <a:off x="1371600" y="990600"/>
            <a:ext cx="1898561" cy="0"/>
          </a:xfrm>
          <a:prstGeom prst="straightConnector1">
            <a:avLst/>
          </a:prstGeom>
          <a:ln w="28575">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35" name="Straight Connector 134"/>
          <p:cNvCxnSpPr/>
          <p:nvPr/>
        </p:nvCxnSpPr>
        <p:spPr>
          <a:xfrm rot="5400000">
            <a:off x="2320199" y="3394801"/>
            <a:ext cx="542790" cy="1588"/>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sp>
        <p:nvSpPr>
          <p:cNvPr id="16" name="Title 15"/>
          <p:cNvSpPr>
            <a:spLocks noGrp="1"/>
          </p:cNvSpPr>
          <p:nvPr>
            <p:ph type="ctrTitle"/>
          </p:nvPr>
        </p:nvSpPr>
        <p:spPr>
          <a:xfrm>
            <a:off x="844639" y="240630"/>
            <a:ext cx="7384961" cy="228600"/>
          </a:xfrm>
        </p:spPr>
        <p:txBody>
          <a:bodyPr>
            <a:noAutofit/>
          </a:bodyPr>
          <a:lstStyle/>
          <a:p>
            <a:r>
              <a:rPr lang="en-US" sz="2800" dirty="0" smtClean="0">
                <a:solidFill>
                  <a:srgbClr val="0033CC"/>
                </a:solidFill>
              </a:rPr>
              <a:t>Effluent Status, Base Case, (2012-13)</a:t>
            </a:r>
            <a:endParaRPr lang="en-US" sz="2800" dirty="0">
              <a:solidFill>
                <a:srgbClr val="0033CC"/>
              </a:solidFill>
            </a:endParaRPr>
          </a:p>
        </p:txBody>
      </p:sp>
      <p:sp>
        <p:nvSpPr>
          <p:cNvPr id="36" name="Subtitle 35"/>
          <p:cNvSpPr>
            <a:spLocks noGrp="1"/>
          </p:cNvSpPr>
          <p:nvPr>
            <p:ph type="subTitle" idx="1"/>
          </p:nvPr>
        </p:nvSpPr>
        <p:spPr>
          <a:xfrm flipV="1">
            <a:off x="0" y="6858000"/>
            <a:ext cx="9144000" cy="152400"/>
          </a:xfrm>
        </p:spPr>
        <p:txBody>
          <a:bodyPr>
            <a:normAutofit fontScale="25000" lnSpcReduction="20000"/>
          </a:bodyPr>
          <a:lstStyle/>
          <a:p>
            <a:endParaRPr lang="en-US" dirty="0"/>
          </a:p>
        </p:txBody>
      </p:sp>
      <p:cxnSp>
        <p:nvCxnSpPr>
          <p:cNvPr id="38" name="Straight Arrow Connector 37"/>
          <p:cNvCxnSpPr/>
          <p:nvPr/>
        </p:nvCxnSpPr>
        <p:spPr>
          <a:xfrm rot="10800000">
            <a:off x="5228304" y="4085305"/>
            <a:ext cx="2285999"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a:xfrm rot="16200000" flipH="1">
            <a:off x="4996247" y="3717849"/>
            <a:ext cx="4417194" cy="29496"/>
          </a:xfrm>
          <a:prstGeom prst="straightConnector1">
            <a:avLst/>
          </a:prstGeom>
          <a:ln w="22225">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76" name="Straight Arrow Connector 75"/>
          <p:cNvCxnSpPr/>
          <p:nvPr/>
        </p:nvCxnSpPr>
        <p:spPr>
          <a:xfrm rot="10800000">
            <a:off x="5248654" y="1371601"/>
            <a:ext cx="2295146"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90" name="Straight Arrow Connector 89"/>
          <p:cNvCxnSpPr/>
          <p:nvPr/>
        </p:nvCxnSpPr>
        <p:spPr>
          <a:xfrm>
            <a:off x="5244152" y="2680648"/>
            <a:ext cx="208054" cy="0"/>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91" name="Straight Arrow Connector 90"/>
          <p:cNvCxnSpPr/>
          <p:nvPr/>
        </p:nvCxnSpPr>
        <p:spPr>
          <a:xfrm>
            <a:off x="5257800" y="2286000"/>
            <a:ext cx="208054" cy="0"/>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93" name="Straight Arrow Connector 92"/>
          <p:cNvCxnSpPr/>
          <p:nvPr/>
        </p:nvCxnSpPr>
        <p:spPr>
          <a:xfrm rot="10800000" flipV="1">
            <a:off x="5243054" y="899652"/>
            <a:ext cx="2300747" cy="14748"/>
          </a:xfrm>
          <a:prstGeom prst="straightConnector1">
            <a:avLst/>
          </a:prstGeom>
          <a:ln w="50800">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94" name="Straight Connector 93"/>
          <p:cNvCxnSpPr/>
          <p:nvPr/>
        </p:nvCxnSpPr>
        <p:spPr>
          <a:xfrm>
            <a:off x="5257800" y="3601068"/>
            <a:ext cx="838200" cy="1588"/>
          </a:xfrm>
          <a:prstGeom prst="line">
            <a:avLst/>
          </a:prstGeom>
          <a:ln>
            <a:solidFill>
              <a:srgbClr val="006600"/>
            </a:solidFill>
          </a:ln>
        </p:spPr>
        <p:style>
          <a:lnRef idx="3">
            <a:schemeClr val="accent2"/>
          </a:lnRef>
          <a:fillRef idx="0">
            <a:schemeClr val="accent2"/>
          </a:fillRef>
          <a:effectRef idx="2">
            <a:schemeClr val="accent2"/>
          </a:effectRef>
          <a:fontRef idx="minor">
            <a:schemeClr val="tx1"/>
          </a:fontRef>
        </p:style>
      </p:cxnSp>
      <p:cxnSp>
        <p:nvCxnSpPr>
          <p:cNvPr id="96" name="Straight Arrow Connector 95"/>
          <p:cNvCxnSpPr/>
          <p:nvPr/>
        </p:nvCxnSpPr>
        <p:spPr>
          <a:xfrm rot="5400000">
            <a:off x="5921042" y="3252454"/>
            <a:ext cx="381000" cy="1588"/>
          </a:xfrm>
          <a:prstGeom prst="straightConnector1">
            <a:avLst/>
          </a:prstGeom>
          <a:ln>
            <a:solidFill>
              <a:srgbClr val="006600"/>
            </a:solidFill>
            <a:tailEnd type="arrow"/>
          </a:ln>
          <a:scene3d>
            <a:camera prst="orthographicFront">
              <a:rot lat="108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01" name="Straight Arrow Connector 100"/>
          <p:cNvCxnSpPr/>
          <p:nvPr/>
        </p:nvCxnSpPr>
        <p:spPr>
          <a:xfrm rot="5400000">
            <a:off x="4845638" y="3551110"/>
            <a:ext cx="3505200" cy="1588"/>
          </a:xfrm>
          <a:prstGeom prst="straightConnector1">
            <a:avLst/>
          </a:prstGeom>
          <a:ln>
            <a:solidFill>
              <a:srgbClr val="0033CC"/>
            </a:solidFill>
            <a:tailEnd type="arrow"/>
          </a:ln>
        </p:spPr>
        <p:style>
          <a:lnRef idx="3">
            <a:schemeClr val="accent1"/>
          </a:lnRef>
          <a:fillRef idx="0">
            <a:schemeClr val="accent1"/>
          </a:fillRef>
          <a:effectRef idx="2">
            <a:schemeClr val="accent1"/>
          </a:effectRef>
          <a:fontRef idx="minor">
            <a:schemeClr val="tx1"/>
          </a:fontRef>
        </p:style>
      </p:cxnSp>
      <p:cxnSp>
        <p:nvCxnSpPr>
          <p:cNvPr id="104" name="Straight Arrow Connector 103"/>
          <p:cNvCxnSpPr/>
          <p:nvPr/>
        </p:nvCxnSpPr>
        <p:spPr>
          <a:xfrm rot="10800000">
            <a:off x="5243054" y="5410200"/>
            <a:ext cx="2300747"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09" name="Straight Arrow Connector 108"/>
          <p:cNvCxnSpPr/>
          <p:nvPr/>
        </p:nvCxnSpPr>
        <p:spPr>
          <a:xfrm rot="5400000">
            <a:off x="4466556" y="3515397"/>
            <a:ext cx="4897982" cy="793"/>
          </a:xfrm>
          <a:prstGeom prst="straightConnector1">
            <a:avLst/>
          </a:prstGeom>
          <a:ln w="50800">
            <a:solidFill>
              <a:srgbClr val="006600"/>
            </a:solidFill>
            <a:tailEnd type="arrow"/>
          </a:ln>
        </p:spPr>
        <p:style>
          <a:lnRef idx="3">
            <a:schemeClr val="accent1"/>
          </a:lnRef>
          <a:fillRef idx="0">
            <a:schemeClr val="accent1"/>
          </a:fillRef>
          <a:effectRef idx="2">
            <a:schemeClr val="accent1"/>
          </a:effectRef>
          <a:fontRef idx="minor">
            <a:schemeClr val="tx1"/>
          </a:fontRef>
        </p:style>
      </p:cxnSp>
      <p:cxnSp>
        <p:nvCxnSpPr>
          <p:cNvPr id="119" name="Straight Arrow Connector 118"/>
          <p:cNvCxnSpPr/>
          <p:nvPr/>
        </p:nvCxnSpPr>
        <p:spPr>
          <a:xfrm rot="16200000" flipH="1">
            <a:off x="6101462" y="5681733"/>
            <a:ext cx="562896" cy="15018"/>
          </a:xfrm>
          <a:prstGeom prst="straightConnector1">
            <a:avLst/>
          </a:prstGeom>
          <a:ln>
            <a:solidFill>
              <a:srgbClr val="006600"/>
            </a:solidFill>
            <a:tailEnd type="arrow"/>
          </a:ln>
        </p:spPr>
        <p:style>
          <a:lnRef idx="3">
            <a:schemeClr val="accent1"/>
          </a:lnRef>
          <a:fillRef idx="0">
            <a:schemeClr val="accent1"/>
          </a:fillRef>
          <a:effectRef idx="2">
            <a:schemeClr val="accent1"/>
          </a:effectRef>
          <a:fontRef idx="minor">
            <a:schemeClr val="tx1"/>
          </a:fontRef>
        </p:style>
      </p:cxnSp>
      <p:sp>
        <p:nvSpPr>
          <p:cNvPr id="120" name="Rectangle 119"/>
          <p:cNvSpPr/>
          <p:nvPr/>
        </p:nvSpPr>
        <p:spPr>
          <a:xfrm>
            <a:off x="2895600" y="6354096"/>
            <a:ext cx="1600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Municipal  Water</a:t>
            </a:r>
            <a:endParaRPr lang="en-US" sz="1400" dirty="0"/>
          </a:p>
        </p:txBody>
      </p:sp>
      <p:cxnSp>
        <p:nvCxnSpPr>
          <p:cNvPr id="122" name="Straight Arrow Connector 121"/>
          <p:cNvCxnSpPr/>
          <p:nvPr/>
        </p:nvCxnSpPr>
        <p:spPr>
          <a:xfrm flipV="1">
            <a:off x="1371600" y="6463840"/>
            <a:ext cx="1524000" cy="27908"/>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24" name="Straight Arrow Connector 123"/>
          <p:cNvCxnSpPr/>
          <p:nvPr/>
        </p:nvCxnSpPr>
        <p:spPr>
          <a:xfrm>
            <a:off x="4495800" y="6475412"/>
            <a:ext cx="685800" cy="1588"/>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
        <p:nvSpPr>
          <p:cNvPr id="125" name="Can 124"/>
          <p:cNvSpPr/>
          <p:nvPr/>
        </p:nvSpPr>
        <p:spPr>
          <a:xfrm>
            <a:off x="762000" y="685800"/>
            <a:ext cx="609600" cy="5867400"/>
          </a:xfrm>
          <a:prstGeom prst="can">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Canal  Water  2412  T/D  (57  %  Saving)</a:t>
            </a:r>
            <a:endParaRPr lang="en-US" dirty="0"/>
          </a:p>
        </p:txBody>
      </p:sp>
      <p:sp>
        <p:nvSpPr>
          <p:cNvPr id="126" name="Can 125"/>
          <p:cNvSpPr/>
          <p:nvPr/>
        </p:nvSpPr>
        <p:spPr>
          <a:xfrm rot="16200000">
            <a:off x="6053352" y="5071849"/>
            <a:ext cx="609600" cy="2353101"/>
          </a:xfrm>
          <a:prstGeom prst="can">
            <a:avLst>
              <a:gd name="adj" fmla="val 25352"/>
            </a:avLst>
          </a:prstGeom>
          <a:solidFill>
            <a:srgbClr val="C00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Effluent  2834  T/D</a:t>
            </a:r>
          </a:p>
          <a:p>
            <a:pPr algn="ctr"/>
            <a:r>
              <a:rPr lang="en-US" dirty="0" smtClean="0"/>
              <a:t>(54  %  Saving)</a:t>
            </a:r>
            <a:endParaRPr lang="en-US" dirty="0"/>
          </a:p>
        </p:txBody>
      </p:sp>
      <p:cxnSp>
        <p:nvCxnSpPr>
          <p:cNvPr id="105" name="Straight Arrow Connector 104"/>
          <p:cNvCxnSpPr/>
          <p:nvPr/>
        </p:nvCxnSpPr>
        <p:spPr>
          <a:xfrm rot="10800000">
            <a:off x="1371600" y="5228304"/>
            <a:ext cx="5257800" cy="29496"/>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5257800" y="1060292"/>
            <a:ext cx="1676400" cy="1588"/>
          </a:xfrm>
          <a:prstGeom prst="straightConnector1">
            <a:avLst/>
          </a:prstGeom>
          <a:ln w="25400">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36" name="Straight Arrow Connector 135"/>
          <p:cNvCxnSpPr/>
          <p:nvPr/>
        </p:nvCxnSpPr>
        <p:spPr>
          <a:xfrm rot="5400000">
            <a:off x="6242256" y="5600700"/>
            <a:ext cx="685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0800000">
            <a:off x="2057400" y="4011564"/>
            <a:ext cx="1219200" cy="158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1468692" y="3334368"/>
            <a:ext cx="1295400" cy="158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10800000">
            <a:off x="5181602" y="2895600"/>
            <a:ext cx="2362199"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46" name="Straight Connector 145"/>
          <p:cNvCxnSpPr/>
          <p:nvPr/>
        </p:nvCxnSpPr>
        <p:spPr>
          <a:xfrm rot="10800000">
            <a:off x="2438400" y="2819400"/>
            <a:ext cx="819956"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76848" y="3695700"/>
            <a:ext cx="1752600" cy="15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54" name="Can 153"/>
          <p:cNvSpPr/>
          <p:nvPr/>
        </p:nvSpPr>
        <p:spPr>
          <a:xfrm>
            <a:off x="8458200" y="1905000"/>
            <a:ext cx="457200" cy="33528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Water out  6373  T/D</a:t>
            </a:r>
            <a:endParaRPr lang="en-US" dirty="0"/>
          </a:p>
        </p:txBody>
      </p:sp>
      <p:sp>
        <p:nvSpPr>
          <p:cNvPr id="156" name="Can 155"/>
          <p:cNvSpPr/>
          <p:nvPr/>
        </p:nvSpPr>
        <p:spPr>
          <a:xfrm rot="16200000">
            <a:off x="8305799" y="5791199"/>
            <a:ext cx="457200" cy="1219202"/>
          </a:xfrm>
          <a:prstGeom prst="can">
            <a:avLst>
              <a:gd name="adj" fmla="val 25352"/>
            </a:avLst>
          </a:prstGeom>
          <a:solidFill>
            <a:srgbClr val="0066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1652 T/D</a:t>
            </a:r>
            <a:endParaRPr lang="en-US" dirty="0"/>
          </a:p>
        </p:txBody>
      </p:sp>
      <p:cxnSp>
        <p:nvCxnSpPr>
          <p:cNvPr id="158" name="Straight Arrow Connector 157"/>
          <p:cNvCxnSpPr/>
          <p:nvPr/>
        </p:nvCxnSpPr>
        <p:spPr>
          <a:xfrm>
            <a:off x="8153400" y="3429000"/>
            <a:ext cx="304800" cy="158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10800000">
            <a:off x="6324600" y="5638800"/>
            <a:ext cx="1600198" cy="762000"/>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10800000">
            <a:off x="5257800" y="5638800"/>
            <a:ext cx="2666998" cy="838200"/>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16200000" flipV="1">
            <a:off x="4914900" y="3162300"/>
            <a:ext cx="5334000" cy="838200"/>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V="1">
            <a:off x="5524500" y="3771900"/>
            <a:ext cx="3352800" cy="1600200"/>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6200000" flipV="1">
            <a:off x="6057900" y="4305300"/>
            <a:ext cx="2209800" cy="1676400"/>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5257800" y="1066800"/>
            <a:ext cx="1676400" cy="2460"/>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2084696" y="5943600"/>
            <a:ext cx="1600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N.Pump</a:t>
            </a:r>
            <a:r>
              <a:rPr lang="en-US" sz="1400" dirty="0" smtClean="0"/>
              <a:t> Seal Water</a:t>
            </a:r>
            <a:endParaRPr lang="en-US" sz="1400" dirty="0"/>
          </a:p>
        </p:txBody>
      </p:sp>
      <p:cxnSp>
        <p:nvCxnSpPr>
          <p:cNvPr id="186" name="Straight Arrow Connector 185"/>
          <p:cNvCxnSpPr/>
          <p:nvPr/>
        </p:nvCxnSpPr>
        <p:spPr>
          <a:xfrm>
            <a:off x="1336344" y="6055056"/>
            <a:ext cx="762000" cy="1588"/>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87" name="Straight Arrow Connector 186"/>
          <p:cNvCxnSpPr/>
          <p:nvPr/>
        </p:nvCxnSpPr>
        <p:spPr>
          <a:xfrm flipV="1">
            <a:off x="3698544" y="6057900"/>
            <a:ext cx="1447800" cy="4556"/>
          </a:xfrm>
          <a:prstGeom prst="straightConnector1">
            <a:avLst/>
          </a:prstGeom>
          <a:ln>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
        <p:nvSpPr>
          <p:cNvPr id="196" name="Title 15"/>
          <p:cNvSpPr txBox="1">
            <a:spLocks/>
          </p:cNvSpPr>
          <p:nvPr/>
        </p:nvSpPr>
        <p:spPr>
          <a:xfrm>
            <a:off x="557463" y="184485"/>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33CC"/>
                </a:solidFill>
                <a:effectLst/>
                <a:uLnTx/>
                <a:uFillTx/>
                <a:latin typeface="+mj-lt"/>
                <a:ea typeface="+mj-ea"/>
                <a:cs typeface="+mj-cs"/>
              </a:rPr>
              <a:t>(EMP, Phase-I)</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sp>
        <p:nvSpPr>
          <p:cNvPr id="197" name="Title 15"/>
          <p:cNvSpPr txBox="1">
            <a:spLocks/>
          </p:cNvSpPr>
          <p:nvPr/>
        </p:nvSpPr>
        <p:spPr>
          <a:xfrm>
            <a:off x="798093" y="236622"/>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33CC"/>
                </a:solidFill>
                <a:effectLst/>
                <a:uLnTx/>
                <a:uFillTx/>
                <a:latin typeface="+mj-lt"/>
                <a:ea typeface="+mj-ea"/>
                <a:cs typeface="+mj-cs"/>
              </a:rPr>
              <a:t>Effluent Status After Phase-I, (2013-14)</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sp>
        <p:nvSpPr>
          <p:cNvPr id="206" name="Title 15"/>
          <p:cNvSpPr txBox="1">
            <a:spLocks/>
          </p:cNvSpPr>
          <p:nvPr/>
        </p:nvSpPr>
        <p:spPr>
          <a:xfrm>
            <a:off x="613611" y="188496"/>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0033CC"/>
                </a:solidFill>
                <a:latin typeface="+mj-lt"/>
                <a:ea typeface="+mj-ea"/>
                <a:cs typeface="+mj-cs"/>
              </a:rPr>
              <a:t>(</a:t>
            </a:r>
            <a:r>
              <a:rPr kumimoji="0" lang="en-US" sz="2800" b="0" i="0" u="none" strike="noStrike" kern="1200" cap="none" spc="0" normalizeH="0" baseline="0" noProof="0" dirty="0" smtClean="0">
                <a:ln>
                  <a:noFill/>
                </a:ln>
                <a:solidFill>
                  <a:srgbClr val="0033CC"/>
                </a:solidFill>
                <a:effectLst/>
                <a:uLnTx/>
                <a:uFillTx/>
                <a:latin typeface="+mj-lt"/>
                <a:ea typeface="+mj-ea"/>
                <a:cs typeface="+mj-cs"/>
              </a:rPr>
              <a:t>EMP, Phase-II)</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cxnSp>
        <p:nvCxnSpPr>
          <p:cNvPr id="207" name="Straight Arrow Connector 206"/>
          <p:cNvCxnSpPr/>
          <p:nvPr/>
        </p:nvCxnSpPr>
        <p:spPr>
          <a:xfrm flipV="1">
            <a:off x="1504664" y="6068704"/>
            <a:ext cx="609600" cy="1474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208" name="Straight Arrow Connector 207"/>
          <p:cNvCxnSpPr/>
          <p:nvPr/>
        </p:nvCxnSpPr>
        <p:spPr>
          <a:xfrm>
            <a:off x="3657600" y="6057900"/>
            <a:ext cx="609600" cy="1588"/>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211" name="Straight Arrow Connector 210"/>
          <p:cNvCxnSpPr/>
          <p:nvPr/>
        </p:nvCxnSpPr>
        <p:spPr>
          <a:xfrm>
            <a:off x="1371600" y="6477000"/>
            <a:ext cx="1524000" cy="1588"/>
          </a:xfrm>
          <a:prstGeom prst="straightConnector1">
            <a:avLst/>
          </a:prstGeom>
          <a:ln w="19050">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13" name="Straight Arrow Connector 212"/>
          <p:cNvCxnSpPr/>
          <p:nvPr/>
        </p:nvCxnSpPr>
        <p:spPr>
          <a:xfrm>
            <a:off x="4495800" y="6477000"/>
            <a:ext cx="685800" cy="1588"/>
          </a:xfrm>
          <a:prstGeom prst="straightConnector1">
            <a:avLst/>
          </a:prstGeom>
          <a:ln w="19050">
            <a:solidFill>
              <a:schemeClr val="tx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
        <p:nvSpPr>
          <p:cNvPr id="219" name="Title 15"/>
          <p:cNvSpPr txBox="1">
            <a:spLocks/>
          </p:cNvSpPr>
          <p:nvPr/>
        </p:nvSpPr>
        <p:spPr>
          <a:xfrm>
            <a:off x="846222" y="208548"/>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33CC"/>
                </a:solidFill>
                <a:effectLst/>
                <a:uLnTx/>
                <a:uFillTx/>
                <a:latin typeface="+mj-lt"/>
                <a:ea typeface="+mj-ea"/>
                <a:cs typeface="+mj-cs"/>
              </a:rPr>
              <a:t>Effluent Status After Phase-II, (2014-15)</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sp>
        <p:nvSpPr>
          <p:cNvPr id="220" name="Can 219"/>
          <p:cNvSpPr/>
          <p:nvPr/>
        </p:nvSpPr>
        <p:spPr>
          <a:xfrm>
            <a:off x="762000" y="685800"/>
            <a:ext cx="609600" cy="5867400"/>
          </a:xfrm>
          <a:prstGeom prst="can">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Canal  Water  1320   T/D  (76  %  Saving)</a:t>
            </a:r>
            <a:endParaRPr lang="en-US" dirty="0"/>
          </a:p>
        </p:txBody>
      </p:sp>
      <p:sp>
        <p:nvSpPr>
          <p:cNvPr id="221" name="Can 220"/>
          <p:cNvSpPr/>
          <p:nvPr/>
        </p:nvSpPr>
        <p:spPr>
          <a:xfrm rot="16200000">
            <a:off x="6053351" y="5071851"/>
            <a:ext cx="609600" cy="2353101"/>
          </a:xfrm>
          <a:prstGeom prst="can">
            <a:avLst>
              <a:gd name="adj" fmla="val 25352"/>
            </a:avLst>
          </a:prstGeom>
          <a:solidFill>
            <a:srgbClr val="C00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Effluent  1505  T/D</a:t>
            </a:r>
          </a:p>
          <a:p>
            <a:pPr algn="ctr"/>
            <a:r>
              <a:rPr lang="en-US" dirty="0" smtClean="0"/>
              <a:t>(75  %  Saving)</a:t>
            </a:r>
            <a:endParaRPr lang="en-US" dirty="0"/>
          </a:p>
        </p:txBody>
      </p:sp>
      <p:sp>
        <p:nvSpPr>
          <p:cNvPr id="222" name="Can 221"/>
          <p:cNvSpPr/>
          <p:nvPr/>
        </p:nvSpPr>
        <p:spPr>
          <a:xfrm>
            <a:off x="152400" y="1676400"/>
            <a:ext cx="381000" cy="3657600"/>
          </a:xfrm>
          <a:prstGeom prst="can">
            <a:avLst/>
          </a:prstGeom>
          <a:solidFill>
            <a:srgbClr val="00FF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rgbClr val="0033CC"/>
                </a:solidFill>
              </a:rPr>
              <a:t>Mills   Green Belts &amp; Mango Farm</a:t>
            </a:r>
            <a:endParaRPr lang="en-US" b="1" dirty="0">
              <a:solidFill>
                <a:srgbClr val="0033CC"/>
              </a:solidFill>
            </a:endParaRPr>
          </a:p>
        </p:txBody>
      </p:sp>
      <p:cxnSp>
        <p:nvCxnSpPr>
          <p:cNvPr id="224" name="Straight Connector 223"/>
          <p:cNvCxnSpPr/>
          <p:nvPr/>
        </p:nvCxnSpPr>
        <p:spPr>
          <a:xfrm rot="5400000">
            <a:off x="6145698" y="6629400"/>
            <a:ext cx="152400" cy="1588"/>
          </a:xfrm>
          <a:prstGeom prst="line">
            <a:avLst/>
          </a:prstGeom>
          <a:ln w="254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a:off x="340056" y="6691952"/>
            <a:ext cx="5867400" cy="1588"/>
          </a:xfrm>
          <a:prstGeom prst="line">
            <a:avLst/>
          </a:prstGeom>
          <a:ln w="254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5400000" flipH="1" flipV="1">
            <a:off x="-346141" y="6019403"/>
            <a:ext cx="1371600" cy="794"/>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5244152" y="1510352"/>
            <a:ext cx="19812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197770" y="5638800"/>
            <a:ext cx="19812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Chemical Preparation </a:t>
            </a:r>
            <a:endParaRPr lang="en-US" sz="1600" dirty="0"/>
          </a:p>
        </p:txBody>
      </p:sp>
      <p:cxnSp>
        <p:nvCxnSpPr>
          <p:cNvPr id="115" name="Straight Arrow Connector 114"/>
          <p:cNvCxnSpPr/>
          <p:nvPr/>
        </p:nvCxnSpPr>
        <p:spPr>
          <a:xfrm>
            <a:off x="1355834" y="5759668"/>
            <a:ext cx="1862071"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21" name="Title 15"/>
          <p:cNvSpPr txBox="1">
            <a:spLocks/>
          </p:cNvSpPr>
          <p:nvPr/>
        </p:nvSpPr>
        <p:spPr>
          <a:xfrm>
            <a:off x="641685" y="184485"/>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rgbClr val="0033CC"/>
                </a:solidFill>
                <a:latin typeface="+mj-lt"/>
                <a:ea typeface="+mj-ea"/>
                <a:cs typeface="+mj-cs"/>
              </a:rPr>
              <a:t>(</a:t>
            </a:r>
            <a:r>
              <a:rPr kumimoji="0" lang="en-US" sz="2800" b="0" i="0" u="none" strike="noStrike" kern="1200" cap="none" spc="0" normalizeH="0" baseline="0" noProof="0" dirty="0" smtClean="0">
                <a:ln>
                  <a:noFill/>
                </a:ln>
                <a:solidFill>
                  <a:srgbClr val="0033CC"/>
                </a:solidFill>
                <a:effectLst/>
                <a:uLnTx/>
                <a:uFillTx/>
                <a:latin typeface="+mj-lt"/>
                <a:ea typeface="+mj-ea"/>
                <a:cs typeface="+mj-cs"/>
              </a:rPr>
              <a:t>EMP, Phase-III)</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sp>
        <p:nvSpPr>
          <p:cNvPr id="127" name="Title 15"/>
          <p:cNvSpPr txBox="1">
            <a:spLocks/>
          </p:cNvSpPr>
          <p:nvPr/>
        </p:nvSpPr>
        <p:spPr>
          <a:xfrm>
            <a:off x="874296" y="212559"/>
            <a:ext cx="7384961"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33CC"/>
                </a:solidFill>
                <a:effectLst/>
                <a:uLnTx/>
                <a:uFillTx/>
                <a:latin typeface="+mj-lt"/>
                <a:ea typeface="+mj-ea"/>
                <a:cs typeface="+mj-cs"/>
              </a:rPr>
              <a:t>Effluent Status After Phase-III, (2015-16)</a:t>
            </a:r>
            <a:endParaRPr kumimoji="0" lang="en-US" sz="2800" b="0" i="0" u="none" strike="noStrike" kern="1200" cap="none" spc="0" normalizeH="0" baseline="0" noProof="0" dirty="0">
              <a:ln>
                <a:noFill/>
              </a:ln>
              <a:solidFill>
                <a:srgbClr val="0033CC"/>
              </a:solidFill>
              <a:effectLst/>
              <a:uLnTx/>
              <a:uFillTx/>
              <a:latin typeface="+mj-lt"/>
              <a:ea typeface="+mj-ea"/>
              <a:cs typeface="+mj-cs"/>
            </a:endParaRPr>
          </a:p>
        </p:txBody>
      </p:sp>
      <p:cxnSp>
        <p:nvCxnSpPr>
          <p:cNvPr id="128" name="Straight Arrow Connector 127"/>
          <p:cNvCxnSpPr/>
          <p:nvPr/>
        </p:nvCxnSpPr>
        <p:spPr>
          <a:xfrm>
            <a:off x="2400300" y="5745335"/>
            <a:ext cx="838200" cy="26815"/>
          </a:xfrm>
          <a:prstGeom prst="straightConnector1">
            <a:avLst/>
          </a:prstGeom>
          <a:ln>
            <a:solidFill>
              <a:srgbClr val="006600"/>
            </a:solidFill>
            <a:tailEnd type="arrow"/>
          </a:ln>
        </p:spPr>
        <p:style>
          <a:lnRef idx="3">
            <a:schemeClr val="accent2"/>
          </a:lnRef>
          <a:fillRef idx="0">
            <a:schemeClr val="accent2"/>
          </a:fillRef>
          <a:effectRef idx="2">
            <a:schemeClr val="accent2"/>
          </a:effectRef>
          <a:fontRef idx="minor">
            <a:schemeClr val="tx1"/>
          </a:fontRef>
        </p:style>
      </p:cxnSp>
      <p:cxnSp>
        <p:nvCxnSpPr>
          <p:cNvPr id="129" name="Straight Arrow Connector 128"/>
          <p:cNvCxnSpPr/>
          <p:nvPr/>
        </p:nvCxnSpPr>
        <p:spPr>
          <a:xfrm flipV="1">
            <a:off x="5257800" y="1066800"/>
            <a:ext cx="1676400" cy="246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4466556" y="3515395"/>
            <a:ext cx="4897982" cy="793"/>
          </a:xfrm>
          <a:prstGeom prst="straightConnector1">
            <a:avLst/>
          </a:prstGeom>
          <a:ln w="25400">
            <a:solidFill>
              <a:srgbClr val="006600"/>
            </a:solidFill>
            <a:tailEnd type="arrow"/>
          </a:ln>
        </p:spPr>
        <p:style>
          <a:lnRef idx="3">
            <a:schemeClr val="accent1"/>
          </a:lnRef>
          <a:fillRef idx="0">
            <a:schemeClr val="accent1"/>
          </a:fillRef>
          <a:effectRef idx="2">
            <a:schemeClr val="accent1"/>
          </a:effectRef>
          <a:fontRef idx="minor">
            <a:schemeClr val="tx1"/>
          </a:fontRef>
        </p:style>
      </p:cxnSp>
      <p:sp>
        <p:nvSpPr>
          <p:cNvPr id="131" name="Can 130"/>
          <p:cNvSpPr/>
          <p:nvPr/>
        </p:nvSpPr>
        <p:spPr>
          <a:xfrm>
            <a:off x="762000" y="685800"/>
            <a:ext cx="609600" cy="5867400"/>
          </a:xfrm>
          <a:prstGeom prst="can">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Canal  Water  1665  T/D  (70  %  Saving)</a:t>
            </a:r>
            <a:endParaRPr lang="en-US" dirty="0"/>
          </a:p>
        </p:txBody>
      </p:sp>
      <p:sp>
        <p:nvSpPr>
          <p:cNvPr id="132" name="Can 131"/>
          <p:cNvSpPr/>
          <p:nvPr/>
        </p:nvSpPr>
        <p:spPr>
          <a:xfrm rot="16200000">
            <a:off x="6029289" y="5071850"/>
            <a:ext cx="609600" cy="2353101"/>
          </a:xfrm>
          <a:prstGeom prst="can">
            <a:avLst>
              <a:gd name="adj" fmla="val 25352"/>
            </a:avLst>
          </a:prstGeom>
          <a:solidFill>
            <a:srgbClr val="C00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Effluent  1081  T/D</a:t>
            </a:r>
          </a:p>
          <a:p>
            <a:pPr algn="ctr"/>
            <a:r>
              <a:rPr lang="en-US" dirty="0" smtClean="0"/>
              <a:t>(82  %  Saving)</a:t>
            </a:r>
            <a:endParaRPr lang="en-US" dirty="0"/>
          </a:p>
        </p:txBody>
      </p:sp>
      <p:sp>
        <p:nvSpPr>
          <p:cNvPr id="141" name="TextBox 140"/>
          <p:cNvSpPr txBox="1"/>
          <p:nvPr/>
        </p:nvSpPr>
        <p:spPr>
          <a:xfrm>
            <a:off x="4171950" y="5905500"/>
            <a:ext cx="1066800" cy="307777"/>
          </a:xfrm>
          <a:prstGeom prst="rect">
            <a:avLst/>
          </a:prstGeom>
          <a:noFill/>
        </p:spPr>
        <p:txBody>
          <a:bodyPr wrap="square" rtlCol="0">
            <a:spAutoFit/>
          </a:bodyPr>
          <a:lstStyle/>
          <a:p>
            <a:r>
              <a:rPr lang="en-US" sz="1400" b="1" dirty="0" err="1" smtClean="0"/>
              <a:t>Imbibition</a:t>
            </a:r>
            <a:endParaRPr lang="en-US" sz="1400" b="1" dirty="0"/>
          </a:p>
        </p:txBody>
      </p:sp>
      <p:sp>
        <p:nvSpPr>
          <p:cNvPr id="133" name="Can 132"/>
          <p:cNvSpPr/>
          <p:nvPr/>
        </p:nvSpPr>
        <p:spPr>
          <a:xfrm>
            <a:off x="7543800" y="609600"/>
            <a:ext cx="609600" cy="54102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Cane Water  7067  T/D</a:t>
            </a:r>
            <a:endParaRPr lang="en-US" dirty="0"/>
          </a:p>
        </p:txBody>
      </p:sp>
      <p:sp>
        <p:nvSpPr>
          <p:cNvPr id="134" name="Can 133"/>
          <p:cNvSpPr/>
          <p:nvPr/>
        </p:nvSpPr>
        <p:spPr>
          <a:xfrm>
            <a:off x="8478252" y="1880937"/>
            <a:ext cx="457200" cy="33528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Water out  6645  T/D</a:t>
            </a:r>
            <a:endParaRPr lang="en-US" dirty="0"/>
          </a:p>
        </p:txBody>
      </p:sp>
      <p:sp>
        <p:nvSpPr>
          <p:cNvPr id="137" name="Can 136"/>
          <p:cNvSpPr/>
          <p:nvPr/>
        </p:nvSpPr>
        <p:spPr>
          <a:xfrm>
            <a:off x="7571874" y="609600"/>
            <a:ext cx="609600" cy="54102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Cane Water  7009  T/D</a:t>
            </a:r>
            <a:endParaRPr lang="en-US" dirty="0"/>
          </a:p>
        </p:txBody>
      </p:sp>
      <p:sp>
        <p:nvSpPr>
          <p:cNvPr id="138" name="Can 137"/>
          <p:cNvSpPr/>
          <p:nvPr/>
        </p:nvSpPr>
        <p:spPr>
          <a:xfrm>
            <a:off x="8478252" y="1880937"/>
            <a:ext cx="457200" cy="33528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Water out  7169  T/D</a:t>
            </a:r>
            <a:endParaRPr lang="en-US" dirty="0"/>
          </a:p>
        </p:txBody>
      </p:sp>
      <p:sp>
        <p:nvSpPr>
          <p:cNvPr id="139" name="Can 138"/>
          <p:cNvSpPr/>
          <p:nvPr/>
        </p:nvSpPr>
        <p:spPr>
          <a:xfrm>
            <a:off x="7571874" y="609600"/>
            <a:ext cx="609600" cy="54102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Cane Water  7051  T/D</a:t>
            </a:r>
            <a:endParaRPr lang="en-US" dirty="0"/>
          </a:p>
        </p:txBody>
      </p:sp>
      <p:sp>
        <p:nvSpPr>
          <p:cNvPr id="142" name="Can 141"/>
          <p:cNvSpPr/>
          <p:nvPr/>
        </p:nvSpPr>
        <p:spPr>
          <a:xfrm>
            <a:off x="8474241" y="1880937"/>
            <a:ext cx="457200" cy="3352800"/>
          </a:xfrm>
          <a:prstGeom prst="can">
            <a:avLst/>
          </a:prstGeom>
          <a:solidFill>
            <a:srgbClr val="0066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Water out  7290  T/D</a:t>
            </a:r>
            <a:endParaRPr lang="en-US" dirty="0"/>
          </a:p>
        </p:txBody>
      </p:sp>
    </p:spTree>
    <p:extLst>
      <p:ext uri="{BB962C8B-B14F-4D97-AF65-F5344CB8AC3E}">
        <p14:creationId xmlns:p14="http://schemas.microsoft.com/office/powerpoint/2010/main" val="7938623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wipe(left)">
                                      <p:cBhvr>
                                        <p:cTn id="31" dur="500"/>
                                        <p:tgtEl>
                                          <p:spTgt spid="15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54"/>
                                        </p:tgtEl>
                                        <p:attrNameLst>
                                          <p:attrName>style.visibility</p:attrName>
                                        </p:attrNameLst>
                                      </p:cBhvr>
                                      <p:to>
                                        <p:strVal val="visible"/>
                                      </p:to>
                                    </p:set>
                                    <p:anim calcmode="lin" valueType="num">
                                      <p:cBhvr>
                                        <p:cTn id="36" dur="500" fill="hold"/>
                                        <p:tgtEl>
                                          <p:spTgt spid="154"/>
                                        </p:tgtEl>
                                        <p:attrNameLst>
                                          <p:attrName>ppt_w</p:attrName>
                                        </p:attrNameLst>
                                      </p:cBhvr>
                                      <p:tavLst>
                                        <p:tav tm="0">
                                          <p:val>
                                            <p:fltVal val="0"/>
                                          </p:val>
                                        </p:tav>
                                        <p:tav tm="100000">
                                          <p:val>
                                            <p:strVal val="#ppt_w"/>
                                          </p:val>
                                        </p:tav>
                                      </p:tavLst>
                                    </p:anim>
                                    <p:anim calcmode="lin" valueType="num">
                                      <p:cBhvr>
                                        <p:cTn id="37" dur="500" fill="hold"/>
                                        <p:tgtEl>
                                          <p:spTgt spid="15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wipe(left)">
                                      <p:cBhvr>
                                        <p:cTn id="48" dur="500"/>
                                        <p:tgtEl>
                                          <p:spTgt spid="11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500"/>
                            </p:stCondLst>
                            <p:childTnLst>
                              <p:par>
                                <p:cTn id="69" presetID="22" presetClass="entr" presetSubtype="2" fill="hold"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ipe(right)">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left)">
                                      <p:cBhvr>
                                        <p:cTn id="76" dur="500"/>
                                        <p:tgtEl>
                                          <p:spTgt spid="123"/>
                                        </p:tgtEl>
                                      </p:cBhvr>
                                    </p:animEffec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up)">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wipe(left)">
                                      <p:cBhvr>
                                        <p:cTn id="91" dur="500"/>
                                        <p:tgtEl>
                                          <p:spTgt spid="116"/>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500"/>
                                        <p:tgtEl>
                                          <p:spTgt spid="47"/>
                                        </p:tgtEl>
                                      </p:cBhvr>
                                    </p:animEffect>
                                  </p:childTnLst>
                                </p:cTn>
                              </p:par>
                            </p:childTnLst>
                          </p:cTn>
                        </p:par>
                        <p:par>
                          <p:cTn id="96" fill="hold">
                            <p:stCondLst>
                              <p:cond delay="1000"/>
                            </p:stCondLst>
                            <p:childTnLst>
                              <p:par>
                                <p:cTn id="97" presetID="22" presetClass="entr" presetSubtype="1" fill="hold" nodeType="afterEffect">
                                  <p:stCondLst>
                                    <p:cond delay="0"/>
                                  </p:stCondLst>
                                  <p:childTnLst>
                                    <p:set>
                                      <p:cBhvr>
                                        <p:cTn id="98" dur="1" fill="hold">
                                          <p:stCondLst>
                                            <p:cond delay="0"/>
                                          </p:stCondLst>
                                        </p:cTn>
                                        <p:tgtEl>
                                          <p:spTgt spid="101"/>
                                        </p:tgtEl>
                                        <p:attrNameLst>
                                          <p:attrName>style.visibility</p:attrName>
                                        </p:attrNameLst>
                                      </p:cBhvr>
                                      <p:to>
                                        <p:strVal val="visible"/>
                                      </p:to>
                                    </p:set>
                                    <p:animEffect transition="in" filter="wipe(up)">
                                      <p:cBhvr>
                                        <p:cTn id="99" dur="500"/>
                                        <p:tgtEl>
                                          <p:spTgt spid="101"/>
                                        </p:tgtEl>
                                      </p:cBhvr>
                                    </p:animEffect>
                                  </p:childTnLst>
                                </p:cTn>
                              </p:par>
                            </p:childTnLst>
                          </p:cTn>
                        </p:par>
                        <p:par>
                          <p:cTn id="100" fill="hold">
                            <p:stCondLst>
                              <p:cond delay="1500"/>
                            </p:stCondLst>
                            <p:childTnLst>
                              <p:par>
                                <p:cTn id="101" presetID="22" presetClass="entr" presetSubtype="2" fill="hold"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right)">
                                      <p:cBhvr>
                                        <p:cTn id="103" dur="500"/>
                                        <p:tgtEl>
                                          <p:spTgt spid="105"/>
                                        </p:tgtEl>
                                      </p:cBhvr>
                                    </p:animEffect>
                                  </p:childTnLst>
                                </p:cTn>
                              </p:par>
                              <p:par>
                                <p:cTn id="104" presetID="22" presetClass="entr" presetSubtype="1" fill="hold" nodeType="with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up)">
                                      <p:cBhvr>
                                        <p:cTn id="106" dur="500"/>
                                        <p:tgtEl>
                                          <p:spTgt spid="136"/>
                                        </p:tgtEl>
                                      </p:cBhvr>
                                    </p:animEffect>
                                  </p:childTnLst>
                                </p:cTn>
                              </p:par>
                            </p:childTnLst>
                          </p:cTn>
                        </p:par>
                      </p:childTnLst>
                    </p:cTn>
                  </p:par>
                  <p:par>
                    <p:cTn id="107" fill="hold">
                      <p:stCondLst>
                        <p:cond delay="indefinite"/>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p:cTn id="111" dur="500" fill="hold"/>
                                        <p:tgtEl>
                                          <p:spTgt spid="5"/>
                                        </p:tgtEl>
                                        <p:attrNameLst>
                                          <p:attrName>ppt_w</p:attrName>
                                        </p:attrNameLst>
                                      </p:cBhvr>
                                      <p:tavLst>
                                        <p:tav tm="0">
                                          <p:val>
                                            <p:fltVal val="0"/>
                                          </p:val>
                                        </p:tav>
                                        <p:tav tm="100000">
                                          <p:val>
                                            <p:strVal val="#ppt_w"/>
                                          </p:val>
                                        </p:tav>
                                      </p:tavLst>
                                    </p:anim>
                                    <p:anim calcmode="lin" valueType="num">
                                      <p:cBhvr>
                                        <p:cTn id="1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left)">
                                      <p:cBhvr>
                                        <p:cTn id="117" dur="500"/>
                                        <p:tgtEl>
                                          <p:spTgt spid="23"/>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wipe(left)">
                                      <p:cBhvr>
                                        <p:cTn id="121" dur="500"/>
                                        <p:tgtEl>
                                          <p:spTgt spid="91"/>
                                        </p:tgtEl>
                                      </p:cBhvr>
                                    </p:animEffect>
                                  </p:childTnLst>
                                </p:cTn>
                              </p:par>
                            </p:childTnLst>
                          </p:cTn>
                        </p:par>
                        <p:par>
                          <p:cTn id="122" fill="hold">
                            <p:stCondLst>
                              <p:cond delay="1000"/>
                            </p:stCondLst>
                            <p:childTnLst>
                              <p:par>
                                <p:cTn id="123" presetID="23" presetClass="entr" presetSubtype="16" fill="hold" grpId="0" nodeType="afterEffect">
                                  <p:stCondLst>
                                    <p:cond delay="0"/>
                                  </p:stCondLst>
                                  <p:childTnLst>
                                    <p:set>
                                      <p:cBhvr>
                                        <p:cTn id="124" dur="1" fill="hold">
                                          <p:stCondLst>
                                            <p:cond delay="0"/>
                                          </p:stCondLst>
                                        </p:cTn>
                                        <p:tgtEl>
                                          <p:spTgt spid="83"/>
                                        </p:tgtEl>
                                        <p:attrNameLst>
                                          <p:attrName>style.visibility</p:attrName>
                                        </p:attrNameLst>
                                      </p:cBhvr>
                                      <p:to>
                                        <p:strVal val="visible"/>
                                      </p:to>
                                    </p:set>
                                    <p:anim calcmode="lin" valueType="num">
                                      <p:cBhvr>
                                        <p:cTn id="125" dur="500" fill="hold"/>
                                        <p:tgtEl>
                                          <p:spTgt spid="83"/>
                                        </p:tgtEl>
                                        <p:attrNameLst>
                                          <p:attrName>ppt_w</p:attrName>
                                        </p:attrNameLst>
                                      </p:cBhvr>
                                      <p:tavLst>
                                        <p:tav tm="0">
                                          <p:val>
                                            <p:fltVal val="0"/>
                                          </p:val>
                                        </p:tav>
                                        <p:tav tm="100000">
                                          <p:val>
                                            <p:strVal val="#ppt_w"/>
                                          </p:val>
                                        </p:tav>
                                      </p:tavLst>
                                    </p:anim>
                                    <p:anim calcmode="lin" valueType="num">
                                      <p:cBhvr>
                                        <p:cTn id="12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6"/>
                                        </p:tgtEl>
                                        <p:attrNameLst>
                                          <p:attrName>style.visibility</p:attrName>
                                        </p:attrNameLst>
                                      </p:cBhvr>
                                      <p:to>
                                        <p:strVal val="visible"/>
                                      </p:to>
                                    </p:set>
                                    <p:anim calcmode="lin" valueType="num">
                                      <p:cBhvr>
                                        <p:cTn id="131" dur="500" fill="hold"/>
                                        <p:tgtEl>
                                          <p:spTgt spid="6"/>
                                        </p:tgtEl>
                                        <p:attrNameLst>
                                          <p:attrName>ppt_w</p:attrName>
                                        </p:attrNameLst>
                                      </p:cBhvr>
                                      <p:tavLst>
                                        <p:tav tm="0">
                                          <p:val>
                                            <p:fltVal val="0"/>
                                          </p:val>
                                        </p:tav>
                                        <p:tav tm="100000">
                                          <p:val>
                                            <p:strVal val="#ppt_w"/>
                                          </p:val>
                                        </p:tav>
                                      </p:tavLst>
                                    </p:anim>
                                    <p:anim calcmode="lin" valueType="num">
                                      <p:cBhvr>
                                        <p:cTn id="1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wipe(left)">
                                      <p:cBhvr>
                                        <p:cTn id="137" dur="500"/>
                                        <p:tgtEl>
                                          <p:spTgt spid="25"/>
                                        </p:tgtEl>
                                      </p:cBhvr>
                                    </p:animEffect>
                                  </p:childTnLst>
                                </p:cTn>
                              </p:par>
                            </p:childTnLst>
                          </p:cTn>
                        </p:par>
                        <p:par>
                          <p:cTn id="138" fill="hold">
                            <p:stCondLst>
                              <p:cond delay="500"/>
                            </p:stCondLst>
                            <p:childTnLst>
                              <p:par>
                                <p:cTn id="139" presetID="22" presetClass="entr" presetSubtype="8" fill="hold" nodeType="afterEffect">
                                  <p:stCondLst>
                                    <p:cond delay="0"/>
                                  </p:stCondLst>
                                  <p:childTnLst>
                                    <p:set>
                                      <p:cBhvr>
                                        <p:cTn id="140" dur="1" fill="hold">
                                          <p:stCondLst>
                                            <p:cond delay="0"/>
                                          </p:stCondLst>
                                        </p:cTn>
                                        <p:tgtEl>
                                          <p:spTgt spid="90"/>
                                        </p:tgtEl>
                                        <p:attrNameLst>
                                          <p:attrName>style.visibility</p:attrName>
                                        </p:attrNameLst>
                                      </p:cBhvr>
                                      <p:to>
                                        <p:strVal val="visible"/>
                                      </p:to>
                                    </p:set>
                                    <p:animEffect transition="in" filter="wipe(left)">
                                      <p:cBhvr>
                                        <p:cTn id="141" dur="500"/>
                                        <p:tgtEl>
                                          <p:spTgt spid="90"/>
                                        </p:tgtEl>
                                      </p:cBhvr>
                                    </p:animEffect>
                                  </p:childTnLst>
                                </p:cTn>
                              </p:par>
                            </p:childTnLst>
                          </p:cTn>
                        </p:par>
                      </p:childTnLst>
                    </p:cTn>
                  </p:par>
                  <p:par>
                    <p:cTn id="142" fill="hold">
                      <p:stCondLst>
                        <p:cond delay="indefinite"/>
                      </p:stCondLst>
                      <p:childTnLst>
                        <p:par>
                          <p:cTn id="143" fill="hold">
                            <p:stCondLst>
                              <p:cond delay="0"/>
                            </p:stCondLst>
                            <p:childTnLst>
                              <p:par>
                                <p:cTn id="144" presetID="23" presetClass="entr" presetSubtype="16" fill="hold" grpId="0" nodeType="clickEffect">
                                  <p:stCondLst>
                                    <p:cond delay="0"/>
                                  </p:stCondLst>
                                  <p:childTnLst>
                                    <p:set>
                                      <p:cBhvr>
                                        <p:cTn id="145" dur="1" fill="hold">
                                          <p:stCondLst>
                                            <p:cond delay="0"/>
                                          </p:stCondLst>
                                        </p:cTn>
                                        <p:tgtEl>
                                          <p:spTgt spid="7"/>
                                        </p:tgtEl>
                                        <p:attrNameLst>
                                          <p:attrName>style.visibility</p:attrName>
                                        </p:attrNameLst>
                                      </p:cBhvr>
                                      <p:to>
                                        <p:strVal val="visible"/>
                                      </p:to>
                                    </p:set>
                                    <p:anim calcmode="lin" valueType="num">
                                      <p:cBhvr>
                                        <p:cTn id="146" dur="500" fill="hold"/>
                                        <p:tgtEl>
                                          <p:spTgt spid="7"/>
                                        </p:tgtEl>
                                        <p:attrNameLst>
                                          <p:attrName>ppt_w</p:attrName>
                                        </p:attrNameLst>
                                      </p:cBhvr>
                                      <p:tavLst>
                                        <p:tav tm="0">
                                          <p:val>
                                            <p:fltVal val="0"/>
                                          </p:val>
                                        </p:tav>
                                        <p:tav tm="100000">
                                          <p:val>
                                            <p:strVal val="#ppt_w"/>
                                          </p:val>
                                        </p:tav>
                                      </p:tavLst>
                                    </p:anim>
                                    <p:anim calcmode="lin" valueType="num">
                                      <p:cBhvr>
                                        <p:cTn id="14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500"/>
                            </p:stCondLst>
                            <p:childTnLst>
                              <p:par>
                                <p:cTn id="154" presetID="22" presetClass="entr" presetSubtype="8" fill="hold" nodeType="after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wipe(left)">
                                      <p:cBhvr>
                                        <p:cTn id="156" dur="500"/>
                                        <p:tgtEl>
                                          <p:spTgt spid="18"/>
                                        </p:tgtEl>
                                      </p:cBhvr>
                                    </p:animEffect>
                                  </p:childTnLst>
                                </p:cTn>
                              </p:par>
                            </p:childTnLst>
                          </p:cTn>
                        </p:par>
                        <p:par>
                          <p:cTn id="157" fill="hold">
                            <p:stCondLst>
                              <p:cond delay="1000"/>
                            </p:stCondLst>
                            <p:childTnLst>
                              <p:par>
                                <p:cTn id="158" presetID="22" presetClass="entr" presetSubtype="1" fill="hold" nodeType="afterEffect">
                                  <p:stCondLst>
                                    <p:cond delay="0"/>
                                  </p:stCondLst>
                                  <p:childTnLst>
                                    <p:set>
                                      <p:cBhvr>
                                        <p:cTn id="159" dur="1" fill="hold">
                                          <p:stCondLst>
                                            <p:cond delay="0"/>
                                          </p:stCondLst>
                                        </p:cTn>
                                        <p:tgtEl>
                                          <p:spTgt spid="22"/>
                                        </p:tgtEl>
                                        <p:attrNameLst>
                                          <p:attrName>style.visibility</p:attrName>
                                        </p:attrNameLst>
                                      </p:cBhvr>
                                      <p:to>
                                        <p:strVal val="visible"/>
                                      </p:to>
                                    </p:set>
                                    <p:animEffect transition="in" filter="wipe(up)">
                                      <p:cBhvr>
                                        <p:cTn id="160" dur="500"/>
                                        <p:tgtEl>
                                          <p:spTgt spid="22"/>
                                        </p:tgtEl>
                                      </p:cBhvr>
                                    </p:animEffect>
                                  </p:childTnLst>
                                </p:cTn>
                              </p:par>
                            </p:childTnLst>
                          </p:cTn>
                        </p:par>
                      </p:childTnLst>
                    </p:cTn>
                  </p:par>
                  <p:par>
                    <p:cTn id="161" fill="hold">
                      <p:stCondLst>
                        <p:cond delay="indefinite"/>
                      </p:stCondLst>
                      <p:childTnLst>
                        <p:par>
                          <p:cTn id="162" fill="hold">
                            <p:stCondLst>
                              <p:cond delay="0"/>
                            </p:stCondLst>
                            <p:childTnLst>
                              <p:par>
                                <p:cTn id="163" presetID="23" presetClass="entr" presetSubtype="16" fill="hold" grpId="0" nodeType="clickEffect">
                                  <p:stCondLst>
                                    <p:cond delay="0"/>
                                  </p:stCondLst>
                                  <p:childTnLst>
                                    <p:set>
                                      <p:cBhvr>
                                        <p:cTn id="164" dur="1" fill="hold">
                                          <p:stCondLst>
                                            <p:cond delay="0"/>
                                          </p:stCondLst>
                                        </p:cTn>
                                        <p:tgtEl>
                                          <p:spTgt spid="8"/>
                                        </p:tgtEl>
                                        <p:attrNameLst>
                                          <p:attrName>style.visibility</p:attrName>
                                        </p:attrNameLst>
                                      </p:cBhvr>
                                      <p:to>
                                        <p:strVal val="visible"/>
                                      </p:to>
                                    </p:set>
                                    <p:anim calcmode="lin" valueType="num">
                                      <p:cBhvr>
                                        <p:cTn id="165" dur="500" fill="hold"/>
                                        <p:tgtEl>
                                          <p:spTgt spid="8"/>
                                        </p:tgtEl>
                                        <p:attrNameLst>
                                          <p:attrName>ppt_w</p:attrName>
                                        </p:attrNameLst>
                                      </p:cBhvr>
                                      <p:tavLst>
                                        <p:tav tm="0">
                                          <p:val>
                                            <p:fltVal val="0"/>
                                          </p:val>
                                        </p:tav>
                                        <p:tav tm="100000">
                                          <p:val>
                                            <p:strVal val="#ppt_w"/>
                                          </p:val>
                                        </p:tav>
                                      </p:tavLst>
                                    </p:anim>
                                    <p:anim calcmode="lin" valueType="num">
                                      <p:cBhvr>
                                        <p:cTn id="16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wipe(left)">
                                      <p:cBhvr>
                                        <p:cTn id="171" dur="500"/>
                                        <p:tgtEl>
                                          <p:spTgt spid="29"/>
                                        </p:tgtEl>
                                      </p:cBhvr>
                                    </p:animEffect>
                                  </p:childTnLst>
                                </p:cTn>
                              </p:par>
                            </p:childTnLst>
                          </p:cTn>
                        </p:par>
                        <p:par>
                          <p:cTn id="172" fill="hold">
                            <p:stCondLst>
                              <p:cond delay="500"/>
                            </p:stCondLst>
                            <p:childTnLst>
                              <p:par>
                                <p:cTn id="173" presetID="22" presetClass="entr" presetSubtype="8" fill="hold" nodeType="after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wipe(left)">
                                      <p:cBhvr>
                                        <p:cTn id="175" dur="500"/>
                                        <p:tgtEl>
                                          <p:spTgt spid="28"/>
                                        </p:tgtEl>
                                      </p:cBhvr>
                                    </p:animEffect>
                                  </p:childTnLst>
                                </p:cTn>
                              </p:par>
                            </p:childTnLst>
                          </p:cTn>
                        </p:par>
                        <p:par>
                          <p:cTn id="176" fill="hold">
                            <p:stCondLst>
                              <p:cond delay="1000"/>
                            </p:stCondLst>
                            <p:childTnLst>
                              <p:par>
                                <p:cTn id="177" presetID="22" presetClass="entr" presetSubtype="1" fill="hold" nodeType="afterEffect">
                                  <p:stCondLst>
                                    <p:cond delay="0"/>
                                  </p:stCondLst>
                                  <p:childTnLst>
                                    <p:set>
                                      <p:cBhvr>
                                        <p:cTn id="178" dur="1" fill="hold">
                                          <p:stCondLst>
                                            <p:cond delay="0"/>
                                          </p:stCondLst>
                                        </p:cTn>
                                        <p:tgtEl>
                                          <p:spTgt spid="32"/>
                                        </p:tgtEl>
                                        <p:attrNameLst>
                                          <p:attrName>style.visibility</p:attrName>
                                        </p:attrNameLst>
                                      </p:cBhvr>
                                      <p:to>
                                        <p:strVal val="visible"/>
                                      </p:to>
                                    </p:set>
                                    <p:animEffect transition="in" filter="wipe(up)">
                                      <p:cBhvr>
                                        <p:cTn id="179" dur="500"/>
                                        <p:tgtEl>
                                          <p:spTgt spid="32"/>
                                        </p:tgtEl>
                                      </p:cBhvr>
                                    </p:animEffect>
                                  </p:childTnLst>
                                </p:cTn>
                              </p:par>
                            </p:childTnLst>
                          </p:cTn>
                        </p:par>
                      </p:childTnLst>
                    </p:cTn>
                  </p:par>
                  <p:par>
                    <p:cTn id="180" fill="hold">
                      <p:stCondLst>
                        <p:cond delay="indefinite"/>
                      </p:stCondLst>
                      <p:childTnLst>
                        <p:par>
                          <p:cTn id="181" fill="hold">
                            <p:stCondLst>
                              <p:cond delay="0"/>
                            </p:stCondLst>
                            <p:childTnLst>
                              <p:par>
                                <p:cTn id="182" presetID="23" presetClass="entr" presetSubtype="16" fill="hold" grpId="0" nodeType="clickEffect">
                                  <p:stCondLst>
                                    <p:cond delay="0"/>
                                  </p:stCondLst>
                                  <p:childTnLst>
                                    <p:set>
                                      <p:cBhvr>
                                        <p:cTn id="183" dur="1" fill="hold">
                                          <p:stCondLst>
                                            <p:cond delay="0"/>
                                          </p:stCondLst>
                                        </p:cTn>
                                        <p:tgtEl>
                                          <p:spTgt spid="9"/>
                                        </p:tgtEl>
                                        <p:attrNameLst>
                                          <p:attrName>style.visibility</p:attrName>
                                        </p:attrNameLst>
                                      </p:cBhvr>
                                      <p:to>
                                        <p:strVal val="visible"/>
                                      </p:to>
                                    </p:set>
                                    <p:anim calcmode="lin" valueType="num">
                                      <p:cBhvr>
                                        <p:cTn id="184" dur="500" fill="hold"/>
                                        <p:tgtEl>
                                          <p:spTgt spid="9"/>
                                        </p:tgtEl>
                                        <p:attrNameLst>
                                          <p:attrName>ppt_w</p:attrName>
                                        </p:attrNameLst>
                                      </p:cBhvr>
                                      <p:tavLst>
                                        <p:tav tm="0">
                                          <p:val>
                                            <p:fltVal val="0"/>
                                          </p:val>
                                        </p:tav>
                                        <p:tav tm="100000">
                                          <p:val>
                                            <p:strVal val="#ppt_w"/>
                                          </p:val>
                                        </p:tav>
                                      </p:tavLst>
                                    </p:anim>
                                    <p:anim calcmode="lin" valueType="num">
                                      <p:cBhvr>
                                        <p:cTn id="18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31"/>
                                        </p:tgtEl>
                                        <p:attrNameLst>
                                          <p:attrName>style.visibility</p:attrName>
                                        </p:attrNameLst>
                                      </p:cBhvr>
                                      <p:to>
                                        <p:strVal val="visible"/>
                                      </p:to>
                                    </p:set>
                                    <p:animEffect transition="in" filter="wipe(left)">
                                      <p:cBhvr>
                                        <p:cTn id="190" dur="500"/>
                                        <p:tgtEl>
                                          <p:spTgt spid="31"/>
                                        </p:tgtEl>
                                      </p:cBhvr>
                                    </p:animEffect>
                                  </p:childTnLst>
                                </p:cTn>
                              </p:par>
                            </p:childTnLst>
                          </p:cTn>
                        </p:par>
                        <p:par>
                          <p:cTn id="191" fill="hold">
                            <p:stCondLst>
                              <p:cond delay="500"/>
                            </p:stCondLst>
                            <p:childTnLst>
                              <p:par>
                                <p:cTn id="192" presetID="22" presetClass="entr" presetSubtype="8" fill="hold" nodeType="afterEffect">
                                  <p:stCondLst>
                                    <p:cond delay="0"/>
                                  </p:stCondLst>
                                  <p:childTnLst>
                                    <p:set>
                                      <p:cBhvr>
                                        <p:cTn id="193" dur="1" fill="hold">
                                          <p:stCondLst>
                                            <p:cond delay="0"/>
                                          </p:stCondLst>
                                        </p:cTn>
                                        <p:tgtEl>
                                          <p:spTgt spid="61"/>
                                        </p:tgtEl>
                                        <p:attrNameLst>
                                          <p:attrName>style.visibility</p:attrName>
                                        </p:attrNameLst>
                                      </p:cBhvr>
                                      <p:to>
                                        <p:strVal val="visible"/>
                                      </p:to>
                                    </p:set>
                                    <p:animEffect transition="in" filter="wipe(left)">
                                      <p:cBhvr>
                                        <p:cTn id="194" dur="500"/>
                                        <p:tgtEl>
                                          <p:spTgt spid="61"/>
                                        </p:tgtEl>
                                      </p:cBhvr>
                                    </p:animEffect>
                                  </p:childTnLst>
                                </p:cTn>
                              </p:par>
                            </p:childTnLst>
                          </p:cTn>
                        </p:par>
                        <p:par>
                          <p:cTn id="195" fill="hold">
                            <p:stCondLst>
                              <p:cond delay="1000"/>
                            </p:stCondLst>
                            <p:childTnLst>
                              <p:par>
                                <p:cTn id="196" presetID="22" presetClass="entr" presetSubtype="1" fill="hold" nodeType="afterEffect">
                                  <p:stCondLst>
                                    <p:cond delay="0"/>
                                  </p:stCondLst>
                                  <p:childTnLst>
                                    <p:set>
                                      <p:cBhvr>
                                        <p:cTn id="197" dur="1" fill="hold">
                                          <p:stCondLst>
                                            <p:cond delay="0"/>
                                          </p:stCondLst>
                                        </p:cTn>
                                        <p:tgtEl>
                                          <p:spTgt spid="59"/>
                                        </p:tgtEl>
                                        <p:attrNameLst>
                                          <p:attrName>style.visibility</p:attrName>
                                        </p:attrNameLst>
                                      </p:cBhvr>
                                      <p:to>
                                        <p:strVal val="visible"/>
                                      </p:to>
                                    </p:set>
                                    <p:animEffect transition="in" filter="wipe(up)">
                                      <p:cBhvr>
                                        <p:cTn id="198" dur="500"/>
                                        <p:tgtEl>
                                          <p:spTgt spid="59"/>
                                        </p:tgtEl>
                                      </p:cBhvr>
                                    </p:animEffect>
                                  </p:childTnLst>
                                </p:cTn>
                              </p:par>
                            </p:childTnLst>
                          </p:cTn>
                        </p:par>
                      </p:childTnLst>
                    </p:cTn>
                  </p:par>
                  <p:par>
                    <p:cTn id="199" fill="hold">
                      <p:stCondLst>
                        <p:cond delay="indefinite"/>
                      </p:stCondLst>
                      <p:childTnLst>
                        <p:par>
                          <p:cTn id="200" fill="hold">
                            <p:stCondLst>
                              <p:cond delay="0"/>
                            </p:stCondLst>
                            <p:childTnLst>
                              <p:par>
                                <p:cTn id="201" presetID="23" presetClass="entr" presetSubtype="16" fill="hold" grpId="0" nodeType="clickEffect">
                                  <p:stCondLst>
                                    <p:cond delay="0"/>
                                  </p:stCondLst>
                                  <p:childTnLst>
                                    <p:set>
                                      <p:cBhvr>
                                        <p:cTn id="202" dur="1" fill="hold">
                                          <p:stCondLst>
                                            <p:cond delay="0"/>
                                          </p:stCondLst>
                                        </p:cTn>
                                        <p:tgtEl>
                                          <p:spTgt spid="10"/>
                                        </p:tgtEl>
                                        <p:attrNameLst>
                                          <p:attrName>style.visibility</p:attrName>
                                        </p:attrNameLst>
                                      </p:cBhvr>
                                      <p:to>
                                        <p:strVal val="visible"/>
                                      </p:to>
                                    </p:set>
                                    <p:anim calcmode="lin" valueType="num">
                                      <p:cBhvr>
                                        <p:cTn id="203" dur="500" fill="hold"/>
                                        <p:tgtEl>
                                          <p:spTgt spid="10"/>
                                        </p:tgtEl>
                                        <p:attrNameLst>
                                          <p:attrName>ppt_w</p:attrName>
                                        </p:attrNameLst>
                                      </p:cBhvr>
                                      <p:tavLst>
                                        <p:tav tm="0">
                                          <p:val>
                                            <p:fltVal val="0"/>
                                          </p:val>
                                        </p:tav>
                                        <p:tav tm="100000">
                                          <p:val>
                                            <p:strVal val="#ppt_w"/>
                                          </p:val>
                                        </p:tav>
                                      </p:tavLst>
                                    </p:anim>
                                    <p:anim calcmode="lin" valueType="num">
                                      <p:cBhvr>
                                        <p:cTn id="20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wipe(left)">
                                      <p:cBhvr>
                                        <p:cTn id="209" dur="500"/>
                                        <p:tgtEl>
                                          <p:spTgt spid="33"/>
                                        </p:tgtEl>
                                      </p:cBhvr>
                                    </p:animEffect>
                                  </p:childTnLst>
                                </p:cTn>
                              </p:par>
                            </p:childTnLst>
                          </p:cTn>
                        </p:par>
                        <p:par>
                          <p:cTn id="210" fill="hold">
                            <p:stCondLst>
                              <p:cond delay="500"/>
                            </p:stCondLst>
                            <p:childTnLst>
                              <p:par>
                                <p:cTn id="211" presetID="22" presetClass="entr" presetSubtype="8" fill="hold" nodeType="afterEffect">
                                  <p:stCondLst>
                                    <p:cond delay="0"/>
                                  </p:stCondLst>
                                  <p:childTnLst>
                                    <p:set>
                                      <p:cBhvr>
                                        <p:cTn id="212" dur="1" fill="hold">
                                          <p:stCondLst>
                                            <p:cond delay="0"/>
                                          </p:stCondLst>
                                        </p:cTn>
                                        <p:tgtEl>
                                          <p:spTgt spid="64"/>
                                        </p:tgtEl>
                                        <p:attrNameLst>
                                          <p:attrName>style.visibility</p:attrName>
                                        </p:attrNameLst>
                                      </p:cBhvr>
                                      <p:to>
                                        <p:strVal val="visible"/>
                                      </p:to>
                                    </p:set>
                                    <p:animEffect transition="in" filter="wipe(left)">
                                      <p:cBhvr>
                                        <p:cTn id="213" dur="500"/>
                                        <p:tgtEl>
                                          <p:spTgt spid="64"/>
                                        </p:tgtEl>
                                      </p:cBhvr>
                                    </p:animEffect>
                                  </p:childTnLst>
                                </p:cTn>
                              </p:par>
                            </p:childTnLst>
                          </p:cTn>
                        </p:par>
                        <p:par>
                          <p:cTn id="214" fill="hold">
                            <p:stCondLst>
                              <p:cond delay="1000"/>
                            </p:stCondLst>
                            <p:childTnLst>
                              <p:par>
                                <p:cTn id="215" presetID="22" presetClass="entr" presetSubtype="1" fill="hold"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par>
                    <p:cTn id="218" fill="hold">
                      <p:stCondLst>
                        <p:cond delay="indefinite"/>
                      </p:stCondLst>
                      <p:childTnLst>
                        <p:par>
                          <p:cTn id="219" fill="hold">
                            <p:stCondLst>
                              <p:cond delay="0"/>
                            </p:stCondLst>
                            <p:childTnLst>
                              <p:par>
                                <p:cTn id="220" presetID="23" presetClass="entr" presetSubtype="16" fill="hold" grpId="0" nodeType="clickEffect">
                                  <p:stCondLst>
                                    <p:cond delay="0"/>
                                  </p:stCondLst>
                                  <p:childTnLst>
                                    <p:set>
                                      <p:cBhvr>
                                        <p:cTn id="221" dur="1" fill="hold">
                                          <p:stCondLst>
                                            <p:cond delay="0"/>
                                          </p:stCondLst>
                                        </p:cTn>
                                        <p:tgtEl>
                                          <p:spTgt spid="11"/>
                                        </p:tgtEl>
                                        <p:attrNameLst>
                                          <p:attrName>style.visibility</p:attrName>
                                        </p:attrNameLst>
                                      </p:cBhvr>
                                      <p:to>
                                        <p:strVal val="visible"/>
                                      </p:to>
                                    </p:set>
                                    <p:anim calcmode="lin" valueType="num">
                                      <p:cBhvr>
                                        <p:cTn id="222" dur="500" fill="hold"/>
                                        <p:tgtEl>
                                          <p:spTgt spid="11"/>
                                        </p:tgtEl>
                                        <p:attrNameLst>
                                          <p:attrName>ppt_w</p:attrName>
                                        </p:attrNameLst>
                                      </p:cBhvr>
                                      <p:tavLst>
                                        <p:tav tm="0">
                                          <p:val>
                                            <p:fltVal val="0"/>
                                          </p:val>
                                        </p:tav>
                                        <p:tav tm="100000">
                                          <p:val>
                                            <p:strVal val="#ppt_w"/>
                                          </p:val>
                                        </p:tav>
                                      </p:tavLst>
                                    </p:anim>
                                    <p:anim calcmode="lin" valueType="num">
                                      <p:cBhvr>
                                        <p:cTn id="22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68"/>
                                        </p:tgtEl>
                                        <p:attrNameLst>
                                          <p:attrName>style.visibility</p:attrName>
                                        </p:attrNameLst>
                                      </p:cBhvr>
                                      <p:to>
                                        <p:strVal val="visible"/>
                                      </p:to>
                                    </p:set>
                                    <p:animEffect transition="in" filter="wipe(left)">
                                      <p:cBhvr>
                                        <p:cTn id="228" dur="500"/>
                                        <p:tgtEl>
                                          <p:spTgt spid="68"/>
                                        </p:tgtEl>
                                      </p:cBhvr>
                                    </p:animEffect>
                                  </p:childTnLst>
                                </p:cTn>
                              </p:par>
                            </p:childTnLst>
                          </p:cTn>
                        </p:par>
                        <p:par>
                          <p:cTn id="229" fill="hold">
                            <p:stCondLst>
                              <p:cond delay="500"/>
                            </p:stCondLst>
                            <p:childTnLst>
                              <p:par>
                                <p:cTn id="230" presetID="22" presetClass="entr" presetSubtype="1" fill="hold" nodeType="afterEffect">
                                  <p:stCondLst>
                                    <p:cond delay="0"/>
                                  </p:stCondLst>
                                  <p:childTnLst>
                                    <p:set>
                                      <p:cBhvr>
                                        <p:cTn id="231" dur="1" fill="hold">
                                          <p:stCondLst>
                                            <p:cond delay="0"/>
                                          </p:stCondLst>
                                        </p:cTn>
                                        <p:tgtEl>
                                          <p:spTgt spid="72"/>
                                        </p:tgtEl>
                                        <p:attrNameLst>
                                          <p:attrName>style.visibility</p:attrName>
                                        </p:attrNameLst>
                                      </p:cBhvr>
                                      <p:to>
                                        <p:strVal val="visible"/>
                                      </p:to>
                                    </p:set>
                                    <p:animEffect transition="in" filter="wipe(up)">
                                      <p:cBhvr>
                                        <p:cTn id="232" dur="500"/>
                                        <p:tgtEl>
                                          <p:spTgt spid="72"/>
                                        </p:tgtEl>
                                      </p:cBhvr>
                                    </p:animEffect>
                                  </p:childTnLst>
                                </p:cTn>
                              </p:par>
                            </p:childTnLst>
                          </p:cTn>
                        </p:par>
                      </p:childTnLst>
                    </p:cTn>
                  </p:par>
                  <p:par>
                    <p:cTn id="233" fill="hold">
                      <p:stCondLst>
                        <p:cond delay="indefinite"/>
                      </p:stCondLst>
                      <p:childTnLst>
                        <p:par>
                          <p:cTn id="234" fill="hold">
                            <p:stCondLst>
                              <p:cond delay="0"/>
                            </p:stCondLst>
                            <p:childTnLst>
                              <p:par>
                                <p:cTn id="235" presetID="23" presetClass="entr" presetSubtype="16" fill="hold" grpId="0" nodeType="clickEffect">
                                  <p:stCondLst>
                                    <p:cond delay="0"/>
                                  </p:stCondLst>
                                  <p:childTnLst>
                                    <p:set>
                                      <p:cBhvr>
                                        <p:cTn id="236" dur="1" fill="hold">
                                          <p:stCondLst>
                                            <p:cond delay="0"/>
                                          </p:stCondLst>
                                        </p:cTn>
                                        <p:tgtEl>
                                          <p:spTgt spid="12"/>
                                        </p:tgtEl>
                                        <p:attrNameLst>
                                          <p:attrName>style.visibility</p:attrName>
                                        </p:attrNameLst>
                                      </p:cBhvr>
                                      <p:to>
                                        <p:strVal val="visible"/>
                                      </p:to>
                                    </p:set>
                                    <p:anim calcmode="lin" valueType="num">
                                      <p:cBhvr>
                                        <p:cTn id="237" dur="500" fill="hold"/>
                                        <p:tgtEl>
                                          <p:spTgt spid="12"/>
                                        </p:tgtEl>
                                        <p:attrNameLst>
                                          <p:attrName>ppt_w</p:attrName>
                                        </p:attrNameLst>
                                      </p:cBhvr>
                                      <p:tavLst>
                                        <p:tav tm="0">
                                          <p:val>
                                            <p:fltVal val="0"/>
                                          </p:val>
                                        </p:tav>
                                        <p:tav tm="100000">
                                          <p:val>
                                            <p:strVal val="#ppt_w"/>
                                          </p:val>
                                        </p:tav>
                                      </p:tavLst>
                                    </p:anim>
                                    <p:anim calcmode="lin" valueType="num">
                                      <p:cBhvr>
                                        <p:cTn id="2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39" fill="hold">
                      <p:stCondLst>
                        <p:cond delay="indefinite"/>
                      </p:stCondLst>
                      <p:childTnLst>
                        <p:par>
                          <p:cTn id="240" fill="hold">
                            <p:stCondLst>
                              <p:cond delay="0"/>
                            </p:stCondLst>
                            <p:childTnLst>
                              <p:par>
                                <p:cTn id="241" presetID="22" presetClass="entr" presetSubtype="2" fill="hold" nodeType="clickEffect">
                                  <p:stCondLst>
                                    <p:cond delay="0"/>
                                  </p:stCondLst>
                                  <p:childTnLst>
                                    <p:set>
                                      <p:cBhvr>
                                        <p:cTn id="242" dur="1" fill="hold">
                                          <p:stCondLst>
                                            <p:cond delay="0"/>
                                          </p:stCondLst>
                                        </p:cTn>
                                        <p:tgtEl>
                                          <p:spTgt spid="104"/>
                                        </p:tgtEl>
                                        <p:attrNameLst>
                                          <p:attrName>style.visibility</p:attrName>
                                        </p:attrNameLst>
                                      </p:cBhvr>
                                      <p:to>
                                        <p:strVal val="visible"/>
                                      </p:to>
                                    </p:set>
                                    <p:animEffect transition="in" filter="wipe(right)">
                                      <p:cBhvr>
                                        <p:cTn id="243" dur="500"/>
                                        <p:tgtEl>
                                          <p:spTgt spid="104"/>
                                        </p:tgtEl>
                                      </p:cBhvr>
                                    </p:animEffect>
                                  </p:childTnLst>
                                </p:cTn>
                              </p:par>
                            </p:childTnLst>
                          </p:cTn>
                        </p:par>
                        <p:par>
                          <p:cTn id="244" fill="hold">
                            <p:stCondLst>
                              <p:cond delay="500"/>
                            </p:stCondLst>
                            <p:childTnLst>
                              <p:par>
                                <p:cTn id="245" presetID="22" presetClass="entr" presetSubtype="1" fill="hold" nodeType="afterEffect">
                                  <p:stCondLst>
                                    <p:cond delay="0"/>
                                  </p:stCondLst>
                                  <p:childTnLst>
                                    <p:set>
                                      <p:cBhvr>
                                        <p:cTn id="246" dur="1" fill="hold">
                                          <p:stCondLst>
                                            <p:cond delay="0"/>
                                          </p:stCondLst>
                                        </p:cTn>
                                        <p:tgtEl>
                                          <p:spTgt spid="34"/>
                                        </p:tgtEl>
                                        <p:attrNameLst>
                                          <p:attrName>style.visibility</p:attrName>
                                        </p:attrNameLst>
                                      </p:cBhvr>
                                      <p:to>
                                        <p:strVal val="visible"/>
                                      </p:to>
                                    </p:set>
                                    <p:animEffect transition="in" filter="wipe(up)">
                                      <p:cBhvr>
                                        <p:cTn id="247" dur="500"/>
                                        <p:tgtEl>
                                          <p:spTgt spid="34"/>
                                        </p:tgtEl>
                                      </p:cBhvr>
                                    </p:animEffect>
                                  </p:childTnLst>
                                </p:cTn>
                              </p:par>
                              <p:par>
                                <p:cTn id="248" presetID="22" presetClass="entr" presetSubtype="1" fill="hold" nodeType="withEffect">
                                  <p:stCondLst>
                                    <p:cond delay="0"/>
                                  </p:stCondLst>
                                  <p:childTnLst>
                                    <p:set>
                                      <p:cBhvr>
                                        <p:cTn id="249" dur="1" fill="hold">
                                          <p:stCondLst>
                                            <p:cond delay="0"/>
                                          </p:stCondLst>
                                        </p:cTn>
                                        <p:tgtEl>
                                          <p:spTgt spid="119"/>
                                        </p:tgtEl>
                                        <p:attrNameLst>
                                          <p:attrName>style.visibility</p:attrName>
                                        </p:attrNameLst>
                                      </p:cBhvr>
                                      <p:to>
                                        <p:strVal val="visible"/>
                                      </p:to>
                                    </p:set>
                                    <p:animEffect transition="in" filter="wipe(up)">
                                      <p:cBhvr>
                                        <p:cTn id="250" dur="500"/>
                                        <p:tgtEl>
                                          <p:spTgt spid="119"/>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2" fill="hold" nodeType="clickEffect">
                                  <p:stCondLst>
                                    <p:cond delay="0"/>
                                  </p:stCondLst>
                                  <p:childTnLst>
                                    <p:set>
                                      <p:cBhvr>
                                        <p:cTn id="254" dur="1" fill="hold">
                                          <p:stCondLst>
                                            <p:cond delay="0"/>
                                          </p:stCondLst>
                                        </p:cTn>
                                        <p:tgtEl>
                                          <p:spTgt spid="160"/>
                                        </p:tgtEl>
                                        <p:attrNameLst>
                                          <p:attrName>style.visibility</p:attrName>
                                        </p:attrNameLst>
                                      </p:cBhvr>
                                      <p:to>
                                        <p:strVal val="visible"/>
                                      </p:to>
                                    </p:set>
                                    <p:animEffect transition="in" filter="wipe(right)">
                                      <p:cBhvr>
                                        <p:cTn id="255" dur="500"/>
                                        <p:tgtEl>
                                          <p:spTgt spid="160"/>
                                        </p:tgtEl>
                                      </p:cBhvr>
                                    </p:animEffect>
                                  </p:childTnLst>
                                </p:cTn>
                              </p:par>
                              <p:par>
                                <p:cTn id="256" presetID="22" presetClass="entr" presetSubtype="2" fill="hold" nodeType="withEffect">
                                  <p:stCondLst>
                                    <p:cond delay="0"/>
                                  </p:stCondLst>
                                  <p:childTnLst>
                                    <p:set>
                                      <p:cBhvr>
                                        <p:cTn id="257" dur="1" fill="hold">
                                          <p:stCondLst>
                                            <p:cond delay="0"/>
                                          </p:stCondLst>
                                        </p:cTn>
                                        <p:tgtEl>
                                          <p:spTgt spid="161"/>
                                        </p:tgtEl>
                                        <p:attrNameLst>
                                          <p:attrName>style.visibility</p:attrName>
                                        </p:attrNameLst>
                                      </p:cBhvr>
                                      <p:to>
                                        <p:strVal val="visible"/>
                                      </p:to>
                                    </p:set>
                                    <p:animEffect transition="in" filter="wipe(right)">
                                      <p:cBhvr>
                                        <p:cTn id="258" dur="500"/>
                                        <p:tgtEl>
                                          <p:spTgt spid="161"/>
                                        </p:tgtEl>
                                      </p:cBhvr>
                                    </p:animEffect>
                                  </p:childTnLst>
                                </p:cTn>
                              </p:par>
                            </p:childTnLst>
                          </p:cTn>
                        </p:par>
                        <p:par>
                          <p:cTn id="259" fill="hold">
                            <p:stCondLst>
                              <p:cond delay="500"/>
                            </p:stCondLst>
                            <p:childTnLst>
                              <p:par>
                                <p:cTn id="260" presetID="23" presetClass="entr" presetSubtype="16" fill="hold" grpId="0" nodeType="afterEffect">
                                  <p:stCondLst>
                                    <p:cond delay="0"/>
                                  </p:stCondLst>
                                  <p:childTnLst>
                                    <p:set>
                                      <p:cBhvr>
                                        <p:cTn id="261" dur="1" fill="hold">
                                          <p:stCondLst>
                                            <p:cond delay="0"/>
                                          </p:stCondLst>
                                        </p:cTn>
                                        <p:tgtEl>
                                          <p:spTgt spid="156"/>
                                        </p:tgtEl>
                                        <p:attrNameLst>
                                          <p:attrName>style.visibility</p:attrName>
                                        </p:attrNameLst>
                                      </p:cBhvr>
                                      <p:to>
                                        <p:strVal val="visible"/>
                                      </p:to>
                                    </p:set>
                                    <p:anim calcmode="lin" valueType="num">
                                      <p:cBhvr>
                                        <p:cTn id="262" dur="500" fill="hold"/>
                                        <p:tgtEl>
                                          <p:spTgt spid="156"/>
                                        </p:tgtEl>
                                        <p:attrNameLst>
                                          <p:attrName>ppt_w</p:attrName>
                                        </p:attrNameLst>
                                      </p:cBhvr>
                                      <p:tavLst>
                                        <p:tav tm="0">
                                          <p:val>
                                            <p:fltVal val="0"/>
                                          </p:val>
                                        </p:tav>
                                        <p:tav tm="100000">
                                          <p:val>
                                            <p:strVal val="#ppt_w"/>
                                          </p:val>
                                        </p:tav>
                                      </p:tavLst>
                                    </p:anim>
                                    <p:anim calcmode="lin" valueType="num">
                                      <p:cBhvr>
                                        <p:cTn id="263" dur="500" fill="hold"/>
                                        <p:tgtEl>
                                          <p:spTgt spid="156"/>
                                        </p:tgtEl>
                                        <p:attrNameLst>
                                          <p:attrName>ppt_h</p:attrName>
                                        </p:attrNameLst>
                                      </p:cBhvr>
                                      <p:tavLst>
                                        <p:tav tm="0">
                                          <p:val>
                                            <p:fltVal val="0"/>
                                          </p:val>
                                        </p:tav>
                                        <p:tav tm="100000">
                                          <p:val>
                                            <p:strVal val="#ppt_h"/>
                                          </p:val>
                                        </p:tav>
                                      </p:tavLst>
                                    </p:anim>
                                  </p:childTnLst>
                                </p:cTn>
                              </p:par>
                            </p:childTnLst>
                          </p:cTn>
                        </p:par>
                      </p:childTnLst>
                    </p:cTn>
                  </p:par>
                  <p:par>
                    <p:cTn id="264" fill="hold">
                      <p:stCondLst>
                        <p:cond delay="indefinite"/>
                      </p:stCondLst>
                      <p:childTnLst>
                        <p:par>
                          <p:cTn id="265" fill="hold">
                            <p:stCondLst>
                              <p:cond delay="0"/>
                            </p:stCondLst>
                            <p:childTnLst>
                              <p:par>
                                <p:cTn id="266" presetID="23" presetClass="entr" presetSubtype="16" fill="hold" grpId="0" nodeType="clickEffect">
                                  <p:stCondLst>
                                    <p:cond delay="0"/>
                                  </p:stCondLst>
                                  <p:childTnLst>
                                    <p:set>
                                      <p:cBhvr>
                                        <p:cTn id="267" dur="1" fill="hold">
                                          <p:stCondLst>
                                            <p:cond delay="0"/>
                                          </p:stCondLst>
                                        </p:cTn>
                                        <p:tgtEl>
                                          <p:spTgt spid="114"/>
                                        </p:tgtEl>
                                        <p:attrNameLst>
                                          <p:attrName>style.visibility</p:attrName>
                                        </p:attrNameLst>
                                      </p:cBhvr>
                                      <p:to>
                                        <p:strVal val="visible"/>
                                      </p:to>
                                    </p:set>
                                    <p:anim calcmode="lin" valueType="num">
                                      <p:cBhvr>
                                        <p:cTn id="268" dur="500" fill="hold"/>
                                        <p:tgtEl>
                                          <p:spTgt spid="114"/>
                                        </p:tgtEl>
                                        <p:attrNameLst>
                                          <p:attrName>ppt_w</p:attrName>
                                        </p:attrNameLst>
                                      </p:cBhvr>
                                      <p:tavLst>
                                        <p:tav tm="0">
                                          <p:val>
                                            <p:fltVal val="0"/>
                                          </p:val>
                                        </p:tav>
                                        <p:tav tm="100000">
                                          <p:val>
                                            <p:strVal val="#ppt_w"/>
                                          </p:val>
                                        </p:tav>
                                      </p:tavLst>
                                    </p:anim>
                                    <p:anim calcmode="lin" valueType="num">
                                      <p:cBhvr>
                                        <p:cTn id="269"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nodeType="clickEffect">
                                  <p:stCondLst>
                                    <p:cond delay="0"/>
                                  </p:stCondLst>
                                  <p:childTnLst>
                                    <p:set>
                                      <p:cBhvr>
                                        <p:cTn id="273" dur="1" fill="hold">
                                          <p:stCondLst>
                                            <p:cond delay="0"/>
                                          </p:stCondLst>
                                        </p:cTn>
                                        <p:tgtEl>
                                          <p:spTgt spid="115"/>
                                        </p:tgtEl>
                                        <p:attrNameLst>
                                          <p:attrName>style.visibility</p:attrName>
                                        </p:attrNameLst>
                                      </p:cBhvr>
                                      <p:to>
                                        <p:strVal val="visible"/>
                                      </p:to>
                                    </p:set>
                                    <p:animEffect transition="in" filter="wipe(left)">
                                      <p:cBhvr>
                                        <p:cTn id="274" dur="500"/>
                                        <p:tgtEl>
                                          <p:spTgt spid="115"/>
                                        </p:tgtEl>
                                      </p:cBhvr>
                                    </p:animEffect>
                                  </p:childTnLst>
                                </p:cTn>
                              </p:par>
                            </p:childTnLst>
                          </p:cTn>
                        </p:par>
                      </p:childTnLst>
                    </p:cTn>
                  </p:par>
                  <p:par>
                    <p:cTn id="275" fill="hold">
                      <p:stCondLst>
                        <p:cond delay="indefinite"/>
                      </p:stCondLst>
                      <p:childTnLst>
                        <p:par>
                          <p:cTn id="276" fill="hold">
                            <p:stCondLst>
                              <p:cond delay="0"/>
                            </p:stCondLst>
                            <p:childTnLst>
                              <p:par>
                                <p:cTn id="277" presetID="23" presetClass="entr" presetSubtype="16" fill="hold" grpId="0" nodeType="clickEffect">
                                  <p:stCondLst>
                                    <p:cond delay="0"/>
                                  </p:stCondLst>
                                  <p:childTnLst>
                                    <p:set>
                                      <p:cBhvr>
                                        <p:cTn id="278" dur="1" fill="hold">
                                          <p:stCondLst>
                                            <p:cond delay="0"/>
                                          </p:stCondLst>
                                        </p:cTn>
                                        <p:tgtEl>
                                          <p:spTgt spid="185"/>
                                        </p:tgtEl>
                                        <p:attrNameLst>
                                          <p:attrName>style.visibility</p:attrName>
                                        </p:attrNameLst>
                                      </p:cBhvr>
                                      <p:to>
                                        <p:strVal val="visible"/>
                                      </p:to>
                                    </p:set>
                                    <p:anim calcmode="lin" valueType="num">
                                      <p:cBhvr>
                                        <p:cTn id="279" dur="500" fill="hold"/>
                                        <p:tgtEl>
                                          <p:spTgt spid="185"/>
                                        </p:tgtEl>
                                        <p:attrNameLst>
                                          <p:attrName>ppt_w</p:attrName>
                                        </p:attrNameLst>
                                      </p:cBhvr>
                                      <p:tavLst>
                                        <p:tav tm="0">
                                          <p:val>
                                            <p:fltVal val="0"/>
                                          </p:val>
                                        </p:tav>
                                        <p:tav tm="100000">
                                          <p:val>
                                            <p:strVal val="#ppt_w"/>
                                          </p:val>
                                        </p:tav>
                                      </p:tavLst>
                                    </p:anim>
                                    <p:anim calcmode="lin" valueType="num">
                                      <p:cBhvr>
                                        <p:cTn id="280" dur="500" fill="hold"/>
                                        <p:tgtEl>
                                          <p:spTgt spid="185"/>
                                        </p:tgtEl>
                                        <p:attrNameLst>
                                          <p:attrName>ppt_h</p:attrName>
                                        </p:attrNameLst>
                                      </p:cBhvr>
                                      <p:tavLst>
                                        <p:tav tm="0">
                                          <p:val>
                                            <p:fltVal val="0"/>
                                          </p:val>
                                        </p:tav>
                                        <p:tav tm="100000">
                                          <p:val>
                                            <p:strVal val="#ppt_h"/>
                                          </p:val>
                                        </p:tav>
                                      </p:tavLst>
                                    </p:anim>
                                  </p:childTnLst>
                                </p:cTn>
                              </p:par>
                            </p:childTnLst>
                          </p:cTn>
                        </p:par>
                      </p:childTnLst>
                    </p:cTn>
                  </p:par>
                  <p:par>
                    <p:cTn id="281" fill="hold">
                      <p:stCondLst>
                        <p:cond delay="indefinite"/>
                      </p:stCondLst>
                      <p:childTnLst>
                        <p:par>
                          <p:cTn id="282" fill="hold">
                            <p:stCondLst>
                              <p:cond delay="0"/>
                            </p:stCondLst>
                            <p:childTnLst>
                              <p:par>
                                <p:cTn id="283" presetID="22" presetClass="entr" presetSubtype="8" fill="hold" nodeType="clickEffect">
                                  <p:stCondLst>
                                    <p:cond delay="0"/>
                                  </p:stCondLst>
                                  <p:childTnLst>
                                    <p:set>
                                      <p:cBhvr>
                                        <p:cTn id="284" dur="1" fill="hold">
                                          <p:stCondLst>
                                            <p:cond delay="0"/>
                                          </p:stCondLst>
                                        </p:cTn>
                                        <p:tgtEl>
                                          <p:spTgt spid="186"/>
                                        </p:tgtEl>
                                        <p:attrNameLst>
                                          <p:attrName>style.visibility</p:attrName>
                                        </p:attrNameLst>
                                      </p:cBhvr>
                                      <p:to>
                                        <p:strVal val="visible"/>
                                      </p:to>
                                    </p:set>
                                    <p:animEffect transition="in" filter="wipe(left)">
                                      <p:cBhvr>
                                        <p:cTn id="285" dur="500"/>
                                        <p:tgtEl>
                                          <p:spTgt spid="186"/>
                                        </p:tgtEl>
                                      </p:cBhvr>
                                    </p:animEffect>
                                  </p:childTnLst>
                                </p:cTn>
                              </p:par>
                            </p:childTnLst>
                          </p:cTn>
                        </p:par>
                        <p:par>
                          <p:cTn id="286" fill="hold">
                            <p:stCondLst>
                              <p:cond delay="500"/>
                            </p:stCondLst>
                            <p:childTnLst>
                              <p:par>
                                <p:cTn id="287" presetID="22" presetClass="entr" presetSubtype="8" fill="hold" nodeType="afterEffect">
                                  <p:stCondLst>
                                    <p:cond delay="0"/>
                                  </p:stCondLst>
                                  <p:childTnLst>
                                    <p:set>
                                      <p:cBhvr>
                                        <p:cTn id="288" dur="1" fill="hold">
                                          <p:stCondLst>
                                            <p:cond delay="0"/>
                                          </p:stCondLst>
                                        </p:cTn>
                                        <p:tgtEl>
                                          <p:spTgt spid="187"/>
                                        </p:tgtEl>
                                        <p:attrNameLst>
                                          <p:attrName>style.visibility</p:attrName>
                                        </p:attrNameLst>
                                      </p:cBhvr>
                                      <p:to>
                                        <p:strVal val="visible"/>
                                      </p:to>
                                    </p:set>
                                    <p:animEffect transition="in" filter="wipe(left)">
                                      <p:cBhvr>
                                        <p:cTn id="289" dur="500"/>
                                        <p:tgtEl>
                                          <p:spTgt spid="187"/>
                                        </p:tgtEl>
                                      </p:cBhvr>
                                    </p:animEffect>
                                  </p:childTnLst>
                                </p:cTn>
                              </p:par>
                            </p:childTnLst>
                          </p:cTn>
                        </p:par>
                      </p:childTnLst>
                    </p:cTn>
                  </p:par>
                  <p:par>
                    <p:cTn id="290" fill="hold">
                      <p:stCondLst>
                        <p:cond delay="indefinite"/>
                      </p:stCondLst>
                      <p:childTnLst>
                        <p:par>
                          <p:cTn id="291" fill="hold">
                            <p:stCondLst>
                              <p:cond delay="0"/>
                            </p:stCondLst>
                            <p:childTnLst>
                              <p:par>
                                <p:cTn id="292" presetID="23" presetClass="entr" presetSubtype="16" fill="hold" grpId="0" nodeType="clickEffect">
                                  <p:stCondLst>
                                    <p:cond delay="0"/>
                                  </p:stCondLst>
                                  <p:childTnLst>
                                    <p:set>
                                      <p:cBhvr>
                                        <p:cTn id="293" dur="1" fill="hold">
                                          <p:stCondLst>
                                            <p:cond delay="0"/>
                                          </p:stCondLst>
                                        </p:cTn>
                                        <p:tgtEl>
                                          <p:spTgt spid="120"/>
                                        </p:tgtEl>
                                        <p:attrNameLst>
                                          <p:attrName>style.visibility</p:attrName>
                                        </p:attrNameLst>
                                      </p:cBhvr>
                                      <p:to>
                                        <p:strVal val="visible"/>
                                      </p:to>
                                    </p:set>
                                    <p:anim calcmode="lin" valueType="num">
                                      <p:cBhvr>
                                        <p:cTn id="294" dur="500" fill="hold"/>
                                        <p:tgtEl>
                                          <p:spTgt spid="120"/>
                                        </p:tgtEl>
                                        <p:attrNameLst>
                                          <p:attrName>ppt_w</p:attrName>
                                        </p:attrNameLst>
                                      </p:cBhvr>
                                      <p:tavLst>
                                        <p:tav tm="0">
                                          <p:val>
                                            <p:fltVal val="0"/>
                                          </p:val>
                                        </p:tav>
                                        <p:tav tm="100000">
                                          <p:val>
                                            <p:strVal val="#ppt_w"/>
                                          </p:val>
                                        </p:tav>
                                      </p:tavLst>
                                    </p:anim>
                                    <p:anim calcmode="lin" valueType="num">
                                      <p:cBhvr>
                                        <p:cTn id="295" dur="500" fill="hold"/>
                                        <p:tgtEl>
                                          <p:spTgt spid="120"/>
                                        </p:tgtEl>
                                        <p:attrNameLst>
                                          <p:attrName>ppt_h</p:attrName>
                                        </p:attrNameLst>
                                      </p:cBhvr>
                                      <p:tavLst>
                                        <p:tav tm="0">
                                          <p:val>
                                            <p:fltVal val="0"/>
                                          </p:val>
                                        </p:tav>
                                        <p:tav tm="100000">
                                          <p:val>
                                            <p:strVal val="#ppt_h"/>
                                          </p:val>
                                        </p:tav>
                                      </p:tavLst>
                                    </p:anim>
                                  </p:childTnLst>
                                </p:cTn>
                              </p:par>
                            </p:childTnLst>
                          </p:cTn>
                        </p:par>
                      </p:childTnLst>
                    </p:cTn>
                  </p:par>
                  <p:par>
                    <p:cTn id="296" fill="hold">
                      <p:stCondLst>
                        <p:cond delay="indefinite"/>
                      </p:stCondLst>
                      <p:childTnLst>
                        <p:par>
                          <p:cTn id="297" fill="hold">
                            <p:stCondLst>
                              <p:cond delay="0"/>
                            </p:stCondLst>
                            <p:childTnLst>
                              <p:par>
                                <p:cTn id="298" presetID="22" presetClass="entr" presetSubtype="8" fill="hold" nodeType="clickEffect">
                                  <p:stCondLst>
                                    <p:cond delay="0"/>
                                  </p:stCondLst>
                                  <p:childTnLst>
                                    <p:set>
                                      <p:cBhvr>
                                        <p:cTn id="299" dur="1" fill="hold">
                                          <p:stCondLst>
                                            <p:cond delay="0"/>
                                          </p:stCondLst>
                                        </p:cTn>
                                        <p:tgtEl>
                                          <p:spTgt spid="122"/>
                                        </p:tgtEl>
                                        <p:attrNameLst>
                                          <p:attrName>style.visibility</p:attrName>
                                        </p:attrNameLst>
                                      </p:cBhvr>
                                      <p:to>
                                        <p:strVal val="visible"/>
                                      </p:to>
                                    </p:set>
                                    <p:animEffect transition="in" filter="wipe(left)">
                                      <p:cBhvr>
                                        <p:cTn id="300" dur="500"/>
                                        <p:tgtEl>
                                          <p:spTgt spid="122"/>
                                        </p:tgtEl>
                                      </p:cBhvr>
                                    </p:animEffect>
                                  </p:childTnLst>
                                </p:cTn>
                              </p:par>
                            </p:childTnLst>
                          </p:cTn>
                        </p:par>
                        <p:par>
                          <p:cTn id="301" fill="hold">
                            <p:stCondLst>
                              <p:cond delay="500"/>
                            </p:stCondLst>
                            <p:childTnLst>
                              <p:par>
                                <p:cTn id="302" presetID="22" presetClass="entr" presetSubtype="8" fill="hold" nodeType="afterEffect">
                                  <p:stCondLst>
                                    <p:cond delay="0"/>
                                  </p:stCondLst>
                                  <p:childTnLst>
                                    <p:set>
                                      <p:cBhvr>
                                        <p:cTn id="303" dur="1" fill="hold">
                                          <p:stCondLst>
                                            <p:cond delay="0"/>
                                          </p:stCondLst>
                                        </p:cTn>
                                        <p:tgtEl>
                                          <p:spTgt spid="124"/>
                                        </p:tgtEl>
                                        <p:attrNameLst>
                                          <p:attrName>style.visibility</p:attrName>
                                        </p:attrNameLst>
                                      </p:cBhvr>
                                      <p:to>
                                        <p:strVal val="visible"/>
                                      </p:to>
                                    </p:set>
                                    <p:animEffect transition="in" filter="wipe(left)">
                                      <p:cBhvr>
                                        <p:cTn id="304" dur="500"/>
                                        <p:tgtEl>
                                          <p:spTgt spid="124"/>
                                        </p:tgtEl>
                                      </p:cBhvr>
                                    </p:animEffect>
                                  </p:childTnLst>
                                </p:cTn>
                              </p:par>
                            </p:childTnLst>
                          </p:cTn>
                        </p:par>
                      </p:childTnLst>
                    </p:cTn>
                  </p:par>
                  <p:par>
                    <p:cTn id="305" fill="hold">
                      <p:stCondLst>
                        <p:cond delay="indefinite"/>
                      </p:stCondLst>
                      <p:childTnLst>
                        <p:par>
                          <p:cTn id="306" fill="hold">
                            <p:stCondLst>
                              <p:cond delay="0"/>
                            </p:stCondLst>
                            <p:childTnLst>
                              <p:par>
                                <p:cTn id="307" presetID="23" presetClass="exit" presetSubtype="32" fill="hold" grpId="1" nodeType="clickEffect">
                                  <p:stCondLst>
                                    <p:cond delay="0"/>
                                  </p:stCondLst>
                                  <p:childTnLst>
                                    <p:anim calcmode="lin" valueType="num">
                                      <p:cBhvr>
                                        <p:cTn id="308" dur="500"/>
                                        <p:tgtEl>
                                          <p:spTgt spid="16"/>
                                        </p:tgtEl>
                                        <p:attrNameLst>
                                          <p:attrName>ppt_w</p:attrName>
                                        </p:attrNameLst>
                                      </p:cBhvr>
                                      <p:tavLst>
                                        <p:tav tm="0">
                                          <p:val>
                                            <p:strVal val="ppt_w"/>
                                          </p:val>
                                        </p:tav>
                                        <p:tav tm="100000">
                                          <p:val>
                                            <p:fltVal val="0"/>
                                          </p:val>
                                        </p:tav>
                                      </p:tavLst>
                                    </p:anim>
                                    <p:anim calcmode="lin" valueType="num">
                                      <p:cBhvr>
                                        <p:cTn id="309" dur="500"/>
                                        <p:tgtEl>
                                          <p:spTgt spid="16"/>
                                        </p:tgtEl>
                                        <p:attrNameLst>
                                          <p:attrName>ppt_h</p:attrName>
                                        </p:attrNameLst>
                                      </p:cBhvr>
                                      <p:tavLst>
                                        <p:tav tm="0">
                                          <p:val>
                                            <p:strVal val="ppt_h"/>
                                          </p:val>
                                        </p:tav>
                                        <p:tav tm="100000">
                                          <p:val>
                                            <p:fltVal val="0"/>
                                          </p:val>
                                        </p:tav>
                                      </p:tavLst>
                                    </p:anim>
                                    <p:set>
                                      <p:cBhvr>
                                        <p:cTn id="310" dur="1" fill="hold">
                                          <p:stCondLst>
                                            <p:cond delay="499"/>
                                          </p:stCondLst>
                                        </p:cTn>
                                        <p:tgtEl>
                                          <p:spTgt spid="16"/>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23" presetClass="entr" presetSubtype="16" fill="hold" grpId="0" nodeType="clickEffect">
                                  <p:stCondLst>
                                    <p:cond delay="0"/>
                                  </p:stCondLst>
                                  <p:childTnLst>
                                    <p:set>
                                      <p:cBhvr>
                                        <p:cTn id="314" dur="1" fill="hold">
                                          <p:stCondLst>
                                            <p:cond delay="0"/>
                                          </p:stCondLst>
                                        </p:cTn>
                                        <p:tgtEl>
                                          <p:spTgt spid="196"/>
                                        </p:tgtEl>
                                        <p:attrNameLst>
                                          <p:attrName>style.visibility</p:attrName>
                                        </p:attrNameLst>
                                      </p:cBhvr>
                                      <p:to>
                                        <p:strVal val="visible"/>
                                      </p:to>
                                    </p:set>
                                    <p:anim calcmode="lin" valueType="num">
                                      <p:cBhvr>
                                        <p:cTn id="315" dur="500" fill="hold"/>
                                        <p:tgtEl>
                                          <p:spTgt spid="196"/>
                                        </p:tgtEl>
                                        <p:attrNameLst>
                                          <p:attrName>ppt_w</p:attrName>
                                        </p:attrNameLst>
                                      </p:cBhvr>
                                      <p:tavLst>
                                        <p:tav tm="0">
                                          <p:val>
                                            <p:fltVal val="0"/>
                                          </p:val>
                                        </p:tav>
                                        <p:tav tm="100000">
                                          <p:val>
                                            <p:strVal val="#ppt_w"/>
                                          </p:val>
                                        </p:tav>
                                      </p:tavLst>
                                    </p:anim>
                                    <p:anim calcmode="lin" valueType="num">
                                      <p:cBhvr>
                                        <p:cTn id="316" dur="500" fill="hold"/>
                                        <p:tgtEl>
                                          <p:spTgt spid="196"/>
                                        </p:tgtEl>
                                        <p:attrNameLst>
                                          <p:attrName>ppt_h</p:attrName>
                                        </p:attrNameLst>
                                      </p:cBhvr>
                                      <p:tavLst>
                                        <p:tav tm="0">
                                          <p:val>
                                            <p:fltVal val="0"/>
                                          </p:val>
                                        </p:tav>
                                        <p:tav tm="100000">
                                          <p:val>
                                            <p:strVal val="#ppt_h"/>
                                          </p:val>
                                        </p:tav>
                                      </p:tavLst>
                                    </p:anim>
                                  </p:childTnLst>
                                </p:cTn>
                              </p:par>
                            </p:childTnLst>
                          </p:cTn>
                        </p:par>
                      </p:childTnLst>
                    </p:cTn>
                  </p:par>
                  <p:par>
                    <p:cTn id="317" fill="hold">
                      <p:stCondLst>
                        <p:cond delay="indefinite"/>
                      </p:stCondLst>
                      <p:childTnLst>
                        <p:par>
                          <p:cTn id="318" fill="hold">
                            <p:stCondLst>
                              <p:cond delay="0"/>
                            </p:stCondLst>
                            <p:childTnLst>
                              <p:par>
                                <p:cTn id="319" presetID="22" presetClass="exit" presetSubtype="2" fill="hold" nodeType="clickEffect">
                                  <p:stCondLst>
                                    <p:cond delay="0"/>
                                  </p:stCondLst>
                                  <p:childTnLst>
                                    <p:animEffect transition="out" filter="wipe(right)">
                                      <p:cBhvr>
                                        <p:cTn id="320" dur="500"/>
                                        <p:tgtEl>
                                          <p:spTgt spid="118"/>
                                        </p:tgtEl>
                                      </p:cBhvr>
                                    </p:animEffect>
                                    <p:set>
                                      <p:cBhvr>
                                        <p:cTn id="321" dur="1" fill="hold">
                                          <p:stCondLst>
                                            <p:cond delay="499"/>
                                          </p:stCondLst>
                                        </p:cTn>
                                        <p:tgtEl>
                                          <p:spTgt spid="118"/>
                                        </p:tgtEl>
                                        <p:attrNameLst>
                                          <p:attrName>style.visibility</p:attrName>
                                        </p:attrNameLst>
                                      </p:cBhvr>
                                      <p:to>
                                        <p:strVal val="hidden"/>
                                      </p:to>
                                    </p:set>
                                  </p:childTnLst>
                                </p:cTn>
                              </p:par>
                            </p:childTnLst>
                          </p:cTn>
                        </p:par>
                      </p:childTnLst>
                    </p:cTn>
                  </p:par>
                  <p:par>
                    <p:cTn id="322" fill="hold">
                      <p:stCondLst>
                        <p:cond delay="indefinite"/>
                      </p:stCondLst>
                      <p:childTnLst>
                        <p:par>
                          <p:cTn id="323" fill="hold">
                            <p:stCondLst>
                              <p:cond delay="0"/>
                            </p:stCondLst>
                            <p:childTnLst>
                              <p:par>
                                <p:cTn id="324" presetID="22" presetClass="entr" presetSubtype="2" fill="hold" nodeType="clickEffect">
                                  <p:stCondLst>
                                    <p:cond delay="0"/>
                                  </p:stCondLst>
                                  <p:childTnLst>
                                    <p:set>
                                      <p:cBhvr>
                                        <p:cTn id="325" dur="1" fill="hold">
                                          <p:stCondLst>
                                            <p:cond delay="0"/>
                                          </p:stCondLst>
                                        </p:cTn>
                                        <p:tgtEl>
                                          <p:spTgt spid="93"/>
                                        </p:tgtEl>
                                        <p:attrNameLst>
                                          <p:attrName>style.visibility</p:attrName>
                                        </p:attrNameLst>
                                      </p:cBhvr>
                                      <p:to>
                                        <p:strVal val="visible"/>
                                      </p:to>
                                    </p:set>
                                    <p:animEffect transition="in" filter="wipe(right)">
                                      <p:cBhvr>
                                        <p:cTn id="326" dur="500"/>
                                        <p:tgtEl>
                                          <p:spTgt spid="93"/>
                                        </p:tgtEl>
                                      </p:cBhvr>
                                    </p:animEffect>
                                  </p:childTnLst>
                                </p:cTn>
                              </p:par>
                            </p:childTnLst>
                          </p:cTn>
                        </p:par>
                        <p:par>
                          <p:cTn id="327" fill="hold">
                            <p:stCondLst>
                              <p:cond delay="500"/>
                            </p:stCondLst>
                            <p:childTnLst>
                              <p:par>
                                <p:cTn id="328" presetID="22" presetClass="exit" presetSubtype="8" fill="hold" nodeType="afterEffect">
                                  <p:stCondLst>
                                    <p:cond delay="0"/>
                                  </p:stCondLst>
                                  <p:childTnLst>
                                    <p:animEffect transition="out" filter="wipe(left)">
                                      <p:cBhvr>
                                        <p:cTn id="329" dur="500"/>
                                        <p:tgtEl>
                                          <p:spTgt spid="106"/>
                                        </p:tgtEl>
                                      </p:cBhvr>
                                    </p:animEffect>
                                    <p:set>
                                      <p:cBhvr>
                                        <p:cTn id="330" dur="1" fill="hold">
                                          <p:stCondLst>
                                            <p:cond delay="499"/>
                                          </p:stCondLst>
                                        </p:cTn>
                                        <p:tgtEl>
                                          <p:spTgt spid="106"/>
                                        </p:tgtEl>
                                        <p:attrNameLst>
                                          <p:attrName>style.visibility</p:attrName>
                                        </p:attrNameLst>
                                      </p:cBhvr>
                                      <p:to>
                                        <p:strVal val="hidden"/>
                                      </p:to>
                                    </p:set>
                                  </p:childTnLst>
                                </p:cTn>
                              </p:par>
                              <p:par>
                                <p:cTn id="331" presetID="22" presetClass="entr" presetSubtype="8" fill="hold" nodeType="withEffect">
                                  <p:stCondLst>
                                    <p:cond delay="0"/>
                                  </p:stCondLst>
                                  <p:childTnLst>
                                    <p:set>
                                      <p:cBhvr>
                                        <p:cTn id="332" dur="1" fill="hold">
                                          <p:stCondLst>
                                            <p:cond delay="0"/>
                                          </p:stCondLst>
                                        </p:cTn>
                                        <p:tgtEl>
                                          <p:spTgt spid="174"/>
                                        </p:tgtEl>
                                        <p:attrNameLst>
                                          <p:attrName>style.visibility</p:attrName>
                                        </p:attrNameLst>
                                      </p:cBhvr>
                                      <p:to>
                                        <p:strVal val="visible"/>
                                      </p:to>
                                    </p:set>
                                    <p:animEffect transition="in" filter="wipe(left)">
                                      <p:cBhvr>
                                        <p:cTn id="333" dur="500"/>
                                        <p:tgtEl>
                                          <p:spTgt spid="174"/>
                                        </p:tgtEl>
                                      </p:cBhvr>
                                    </p:animEffect>
                                  </p:childTnLst>
                                </p:cTn>
                              </p:par>
                            </p:childTnLst>
                          </p:cTn>
                        </p:par>
                        <p:par>
                          <p:cTn id="334" fill="hold">
                            <p:stCondLst>
                              <p:cond delay="1000"/>
                            </p:stCondLst>
                            <p:childTnLst>
                              <p:par>
                                <p:cTn id="335" presetID="22" presetClass="exit" presetSubtype="1" fill="hold" nodeType="afterEffect">
                                  <p:stCondLst>
                                    <p:cond delay="0"/>
                                  </p:stCondLst>
                                  <p:childTnLst>
                                    <p:animEffect transition="out" filter="wipe(up)">
                                      <p:cBhvr>
                                        <p:cTn id="336" dur="500"/>
                                        <p:tgtEl>
                                          <p:spTgt spid="41"/>
                                        </p:tgtEl>
                                      </p:cBhvr>
                                    </p:animEffect>
                                    <p:set>
                                      <p:cBhvr>
                                        <p:cTn id="337" dur="1" fill="hold">
                                          <p:stCondLst>
                                            <p:cond delay="499"/>
                                          </p:stCondLst>
                                        </p:cTn>
                                        <p:tgtEl>
                                          <p:spTgt spid="41"/>
                                        </p:tgtEl>
                                        <p:attrNameLst>
                                          <p:attrName>style.visibility</p:attrName>
                                        </p:attrNameLst>
                                      </p:cBhvr>
                                      <p:to>
                                        <p:strVal val="hidden"/>
                                      </p:to>
                                    </p:set>
                                  </p:childTnLst>
                                </p:cTn>
                              </p:par>
                              <p:par>
                                <p:cTn id="338" presetID="22" presetClass="entr" presetSubtype="1" fill="hold" nodeType="withEffect">
                                  <p:stCondLst>
                                    <p:cond delay="0"/>
                                  </p:stCondLst>
                                  <p:childTnLst>
                                    <p:set>
                                      <p:cBhvr>
                                        <p:cTn id="339" dur="1" fill="hold">
                                          <p:stCondLst>
                                            <p:cond delay="0"/>
                                          </p:stCondLst>
                                        </p:cTn>
                                        <p:tgtEl>
                                          <p:spTgt spid="109"/>
                                        </p:tgtEl>
                                        <p:attrNameLst>
                                          <p:attrName>style.visibility</p:attrName>
                                        </p:attrNameLst>
                                      </p:cBhvr>
                                      <p:to>
                                        <p:strVal val="visible"/>
                                      </p:to>
                                    </p:set>
                                    <p:animEffect transition="in" filter="wipe(up)">
                                      <p:cBhvr>
                                        <p:cTn id="340" dur="500"/>
                                        <p:tgtEl>
                                          <p:spTgt spid="109"/>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xit" presetSubtype="2" fill="hold" nodeType="clickEffect">
                                  <p:stCondLst>
                                    <p:cond delay="0"/>
                                  </p:stCondLst>
                                  <p:childTnLst>
                                    <p:animEffect transition="out" filter="wipe(right)">
                                      <p:cBhvr>
                                        <p:cTn id="344" dur="500"/>
                                        <p:tgtEl>
                                          <p:spTgt spid="19"/>
                                        </p:tgtEl>
                                      </p:cBhvr>
                                    </p:animEffect>
                                    <p:set>
                                      <p:cBhvr>
                                        <p:cTn id="345" dur="1" fill="hold">
                                          <p:stCondLst>
                                            <p:cond delay="499"/>
                                          </p:stCondLst>
                                        </p:cTn>
                                        <p:tgtEl>
                                          <p:spTgt spid="19"/>
                                        </p:tgtEl>
                                        <p:attrNameLst>
                                          <p:attrName>style.visibility</p:attrName>
                                        </p:attrNameLst>
                                      </p:cBhvr>
                                      <p:to>
                                        <p:strVal val="hidden"/>
                                      </p:to>
                                    </p:set>
                                  </p:childTnLst>
                                </p:cTn>
                              </p:par>
                            </p:childTnLst>
                          </p:cTn>
                        </p:par>
                        <p:par>
                          <p:cTn id="346" fill="hold">
                            <p:stCondLst>
                              <p:cond delay="500"/>
                            </p:stCondLst>
                            <p:childTnLst>
                              <p:par>
                                <p:cTn id="347" presetID="22" presetClass="exit" presetSubtype="4" fill="hold" nodeType="afterEffect">
                                  <p:stCondLst>
                                    <p:cond delay="0"/>
                                  </p:stCondLst>
                                  <p:childTnLst>
                                    <p:animEffect transition="out" filter="wipe(down)">
                                      <p:cBhvr>
                                        <p:cTn id="348" dur="500"/>
                                        <p:tgtEl>
                                          <p:spTgt spid="45"/>
                                        </p:tgtEl>
                                      </p:cBhvr>
                                    </p:animEffect>
                                    <p:set>
                                      <p:cBhvr>
                                        <p:cTn id="349" dur="1" fill="hold">
                                          <p:stCondLst>
                                            <p:cond delay="499"/>
                                          </p:stCondLst>
                                        </p:cTn>
                                        <p:tgtEl>
                                          <p:spTgt spid="45"/>
                                        </p:tgtEl>
                                        <p:attrNameLst>
                                          <p:attrName>style.visibility</p:attrName>
                                        </p:attrNameLst>
                                      </p:cBhvr>
                                      <p:to>
                                        <p:strVal val="hidden"/>
                                      </p:to>
                                    </p:set>
                                  </p:childTnLst>
                                </p:cTn>
                              </p:par>
                            </p:childTnLst>
                          </p:cTn>
                        </p:par>
                        <p:par>
                          <p:cTn id="350" fill="hold">
                            <p:stCondLst>
                              <p:cond delay="1000"/>
                            </p:stCondLst>
                            <p:childTnLst>
                              <p:par>
                                <p:cTn id="351" presetID="22" presetClass="exit" presetSubtype="2" fill="hold" nodeType="afterEffect">
                                  <p:stCondLst>
                                    <p:cond delay="0"/>
                                  </p:stCondLst>
                                  <p:childTnLst>
                                    <p:animEffect transition="out" filter="wipe(right)">
                                      <p:cBhvr>
                                        <p:cTn id="352" dur="500"/>
                                        <p:tgtEl>
                                          <p:spTgt spid="123"/>
                                        </p:tgtEl>
                                      </p:cBhvr>
                                    </p:animEffect>
                                    <p:set>
                                      <p:cBhvr>
                                        <p:cTn id="353" dur="1" fill="hold">
                                          <p:stCondLst>
                                            <p:cond delay="499"/>
                                          </p:stCondLst>
                                        </p:cTn>
                                        <p:tgtEl>
                                          <p:spTgt spid="123"/>
                                        </p:tgtEl>
                                        <p:attrNameLst>
                                          <p:attrName>style.visibility</p:attrName>
                                        </p:attrNameLst>
                                      </p:cBhvr>
                                      <p:to>
                                        <p:strVal val="hidden"/>
                                      </p:to>
                                    </p:set>
                                  </p:childTnLst>
                                </p:cTn>
                              </p:par>
                            </p:childTnLst>
                          </p:cTn>
                        </p:par>
                      </p:childTnLst>
                    </p:cTn>
                  </p:par>
                  <p:par>
                    <p:cTn id="354" fill="hold">
                      <p:stCondLst>
                        <p:cond delay="indefinite"/>
                      </p:stCondLst>
                      <p:childTnLst>
                        <p:par>
                          <p:cTn id="355" fill="hold">
                            <p:stCondLst>
                              <p:cond delay="0"/>
                            </p:stCondLst>
                            <p:childTnLst>
                              <p:par>
                                <p:cTn id="356" presetID="23" presetClass="entr" presetSubtype="16" fill="hold" nodeType="clickEffect">
                                  <p:stCondLst>
                                    <p:cond delay="0"/>
                                  </p:stCondLst>
                                  <p:childTnLst>
                                    <p:set>
                                      <p:cBhvr>
                                        <p:cTn id="357" dur="1" fill="hold">
                                          <p:stCondLst>
                                            <p:cond delay="0"/>
                                          </p:stCondLst>
                                        </p:cTn>
                                        <p:tgtEl>
                                          <p:spTgt spid="11267"/>
                                        </p:tgtEl>
                                        <p:attrNameLst>
                                          <p:attrName>style.visibility</p:attrName>
                                        </p:attrNameLst>
                                      </p:cBhvr>
                                      <p:to>
                                        <p:strVal val="visible"/>
                                      </p:to>
                                    </p:set>
                                    <p:anim calcmode="lin" valueType="num">
                                      <p:cBhvr>
                                        <p:cTn id="358" dur="500" fill="hold"/>
                                        <p:tgtEl>
                                          <p:spTgt spid="11267"/>
                                        </p:tgtEl>
                                        <p:attrNameLst>
                                          <p:attrName>ppt_w</p:attrName>
                                        </p:attrNameLst>
                                      </p:cBhvr>
                                      <p:tavLst>
                                        <p:tav tm="0">
                                          <p:val>
                                            <p:fltVal val="0"/>
                                          </p:val>
                                        </p:tav>
                                        <p:tav tm="100000">
                                          <p:val>
                                            <p:strVal val="#ppt_w"/>
                                          </p:val>
                                        </p:tav>
                                      </p:tavLst>
                                    </p:anim>
                                    <p:anim calcmode="lin" valueType="num">
                                      <p:cBhvr>
                                        <p:cTn id="359" dur="500" fill="hold"/>
                                        <p:tgtEl>
                                          <p:spTgt spid="11267"/>
                                        </p:tgtEl>
                                        <p:attrNameLst>
                                          <p:attrName>ppt_h</p:attrName>
                                        </p:attrNameLst>
                                      </p:cBhvr>
                                      <p:tavLst>
                                        <p:tav tm="0">
                                          <p:val>
                                            <p:fltVal val="0"/>
                                          </p:val>
                                        </p:tav>
                                        <p:tav tm="100000">
                                          <p:val>
                                            <p:strVal val="#ppt_h"/>
                                          </p:val>
                                        </p:tav>
                                      </p:tavLst>
                                    </p:anim>
                                  </p:childTnLst>
                                </p:cTn>
                              </p:par>
                            </p:childTnLst>
                          </p:cTn>
                        </p:par>
                      </p:childTnLst>
                    </p:cTn>
                  </p:par>
                  <p:par>
                    <p:cTn id="360" fill="hold">
                      <p:stCondLst>
                        <p:cond delay="indefinite"/>
                      </p:stCondLst>
                      <p:childTnLst>
                        <p:par>
                          <p:cTn id="361" fill="hold">
                            <p:stCondLst>
                              <p:cond delay="0"/>
                            </p:stCondLst>
                            <p:childTnLst>
                              <p:par>
                                <p:cTn id="362" presetID="22" presetClass="exit" presetSubtype="4" fill="hold" nodeType="clickEffect">
                                  <p:stCondLst>
                                    <p:cond delay="0"/>
                                  </p:stCondLst>
                                  <p:childTnLst>
                                    <p:animEffect transition="out" filter="wipe(down)">
                                      <p:cBhvr>
                                        <p:cTn id="363" dur="500"/>
                                        <p:tgtEl>
                                          <p:spTgt spid="136"/>
                                        </p:tgtEl>
                                      </p:cBhvr>
                                    </p:animEffect>
                                    <p:set>
                                      <p:cBhvr>
                                        <p:cTn id="364" dur="1" fill="hold">
                                          <p:stCondLst>
                                            <p:cond delay="499"/>
                                          </p:stCondLst>
                                        </p:cTn>
                                        <p:tgtEl>
                                          <p:spTgt spid="136"/>
                                        </p:tgtEl>
                                        <p:attrNameLst>
                                          <p:attrName>style.visibility</p:attrName>
                                        </p:attrNameLst>
                                      </p:cBhvr>
                                      <p:to>
                                        <p:strVal val="hidden"/>
                                      </p:to>
                                    </p:set>
                                  </p:childTnLst>
                                </p:cTn>
                              </p:par>
                            </p:childTnLst>
                          </p:cTn>
                        </p:par>
                      </p:childTnLst>
                    </p:cTn>
                  </p:par>
                  <p:par>
                    <p:cTn id="365" fill="hold">
                      <p:stCondLst>
                        <p:cond delay="indefinite"/>
                      </p:stCondLst>
                      <p:childTnLst>
                        <p:par>
                          <p:cTn id="366" fill="hold">
                            <p:stCondLst>
                              <p:cond delay="0"/>
                            </p:stCondLst>
                            <p:childTnLst>
                              <p:par>
                                <p:cTn id="367" presetID="22" presetClass="exit" presetSubtype="2" fill="hold" nodeType="clickEffect">
                                  <p:stCondLst>
                                    <p:cond delay="0"/>
                                  </p:stCondLst>
                                  <p:childTnLst>
                                    <p:animEffect transition="out" filter="wipe(right)">
                                      <p:cBhvr>
                                        <p:cTn id="368" dur="500"/>
                                        <p:tgtEl>
                                          <p:spTgt spid="23"/>
                                        </p:tgtEl>
                                      </p:cBhvr>
                                    </p:animEffect>
                                    <p:set>
                                      <p:cBhvr>
                                        <p:cTn id="369" dur="1" fill="hold">
                                          <p:stCondLst>
                                            <p:cond delay="499"/>
                                          </p:stCondLst>
                                        </p:cTn>
                                        <p:tgtEl>
                                          <p:spTgt spid="23"/>
                                        </p:tgtEl>
                                        <p:attrNameLst>
                                          <p:attrName>style.visibility</p:attrName>
                                        </p:attrNameLst>
                                      </p:cBhvr>
                                      <p:to>
                                        <p:strVal val="hidden"/>
                                      </p:to>
                                    </p:set>
                                  </p:childTnLst>
                                </p:cTn>
                              </p:par>
                            </p:childTnLst>
                          </p:cTn>
                        </p:par>
                        <p:par>
                          <p:cTn id="370" fill="hold">
                            <p:stCondLst>
                              <p:cond delay="500"/>
                            </p:stCondLst>
                            <p:childTnLst>
                              <p:par>
                                <p:cTn id="371" presetID="22" presetClass="exit" presetSubtype="2" fill="hold" nodeType="afterEffect">
                                  <p:stCondLst>
                                    <p:cond delay="0"/>
                                  </p:stCondLst>
                                  <p:childTnLst>
                                    <p:animEffect transition="out" filter="wipe(right)">
                                      <p:cBhvr>
                                        <p:cTn id="372" dur="500"/>
                                        <p:tgtEl>
                                          <p:spTgt spid="91"/>
                                        </p:tgtEl>
                                      </p:cBhvr>
                                    </p:animEffect>
                                    <p:set>
                                      <p:cBhvr>
                                        <p:cTn id="373" dur="1" fill="hold">
                                          <p:stCondLst>
                                            <p:cond delay="499"/>
                                          </p:stCondLst>
                                        </p:cTn>
                                        <p:tgtEl>
                                          <p:spTgt spid="91"/>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22" presetClass="exit" presetSubtype="4" fill="hold" nodeType="clickEffect">
                                  <p:stCondLst>
                                    <p:cond delay="0"/>
                                  </p:stCondLst>
                                  <p:childTnLst>
                                    <p:animEffect transition="out" filter="wipe(down)">
                                      <p:cBhvr>
                                        <p:cTn id="377" dur="500"/>
                                        <p:tgtEl>
                                          <p:spTgt spid="72"/>
                                        </p:tgtEl>
                                      </p:cBhvr>
                                    </p:animEffect>
                                    <p:set>
                                      <p:cBhvr>
                                        <p:cTn id="378" dur="1" fill="hold">
                                          <p:stCondLst>
                                            <p:cond delay="499"/>
                                          </p:stCondLst>
                                        </p:cTn>
                                        <p:tgtEl>
                                          <p:spTgt spid="72"/>
                                        </p:tgtEl>
                                        <p:attrNameLst>
                                          <p:attrName>style.visibility</p:attrName>
                                        </p:attrNameLst>
                                      </p:cBhvr>
                                      <p:to>
                                        <p:strVal val="hidden"/>
                                      </p:to>
                                    </p:set>
                                  </p:childTnLst>
                                </p:cTn>
                              </p:par>
                            </p:childTnLst>
                          </p:cTn>
                        </p:par>
                        <p:par>
                          <p:cTn id="379" fill="hold">
                            <p:stCondLst>
                              <p:cond delay="500"/>
                            </p:stCondLst>
                            <p:childTnLst>
                              <p:par>
                                <p:cTn id="380" presetID="22" presetClass="exit" presetSubtype="2" fill="hold" nodeType="afterEffect">
                                  <p:stCondLst>
                                    <p:cond delay="0"/>
                                  </p:stCondLst>
                                  <p:childTnLst>
                                    <p:animEffect transition="out" filter="wipe(right)">
                                      <p:cBhvr>
                                        <p:cTn id="381" dur="500"/>
                                        <p:tgtEl>
                                          <p:spTgt spid="68"/>
                                        </p:tgtEl>
                                      </p:cBhvr>
                                    </p:animEffect>
                                    <p:set>
                                      <p:cBhvr>
                                        <p:cTn id="382" dur="1" fill="hold">
                                          <p:stCondLst>
                                            <p:cond delay="499"/>
                                          </p:stCondLst>
                                        </p:cTn>
                                        <p:tgtEl>
                                          <p:spTgt spid="68"/>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22" presetClass="entr" presetSubtype="2" fill="hold" nodeType="clickEffect">
                                  <p:stCondLst>
                                    <p:cond delay="0"/>
                                  </p:stCondLst>
                                  <p:childTnLst>
                                    <p:set>
                                      <p:cBhvr>
                                        <p:cTn id="386" dur="1" fill="hold">
                                          <p:stCondLst>
                                            <p:cond delay="0"/>
                                          </p:stCondLst>
                                        </p:cTn>
                                        <p:tgtEl>
                                          <p:spTgt spid="85"/>
                                        </p:tgtEl>
                                        <p:attrNameLst>
                                          <p:attrName>style.visibility</p:attrName>
                                        </p:attrNameLst>
                                      </p:cBhvr>
                                      <p:to>
                                        <p:strVal val="visible"/>
                                      </p:to>
                                    </p:set>
                                    <p:animEffect transition="in" filter="wipe(right)">
                                      <p:cBhvr>
                                        <p:cTn id="387" dur="500"/>
                                        <p:tgtEl>
                                          <p:spTgt spid="85"/>
                                        </p:tgtEl>
                                      </p:cBhvr>
                                    </p:animEffect>
                                  </p:childTnLst>
                                </p:cTn>
                              </p:par>
                            </p:childTnLst>
                          </p:cTn>
                        </p:par>
                        <p:par>
                          <p:cTn id="388" fill="hold">
                            <p:stCondLst>
                              <p:cond delay="500"/>
                            </p:stCondLst>
                            <p:childTnLst>
                              <p:par>
                                <p:cTn id="389" presetID="22" presetClass="entr" presetSubtype="4" fill="hold" nodeType="afterEffect">
                                  <p:stCondLst>
                                    <p:cond delay="0"/>
                                  </p:stCondLst>
                                  <p:childTnLst>
                                    <p:set>
                                      <p:cBhvr>
                                        <p:cTn id="390" dur="1" fill="hold">
                                          <p:stCondLst>
                                            <p:cond delay="0"/>
                                          </p:stCondLst>
                                        </p:cTn>
                                        <p:tgtEl>
                                          <p:spTgt spid="87"/>
                                        </p:tgtEl>
                                        <p:attrNameLst>
                                          <p:attrName>style.visibility</p:attrName>
                                        </p:attrNameLst>
                                      </p:cBhvr>
                                      <p:to>
                                        <p:strVal val="visible"/>
                                      </p:to>
                                    </p:set>
                                    <p:animEffect transition="in" filter="wipe(down)">
                                      <p:cBhvr>
                                        <p:cTn id="391" dur="500"/>
                                        <p:tgtEl>
                                          <p:spTgt spid="87"/>
                                        </p:tgtEl>
                                      </p:cBhvr>
                                    </p:animEffect>
                                  </p:childTnLst>
                                </p:cTn>
                              </p:par>
                            </p:childTnLst>
                          </p:cTn>
                        </p:par>
                        <p:par>
                          <p:cTn id="392" fill="hold">
                            <p:stCondLst>
                              <p:cond delay="1000"/>
                            </p:stCondLst>
                            <p:childTnLst>
                              <p:par>
                                <p:cTn id="393" presetID="22" presetClass="entr" presetSubtype="8" fill="hold" nodeType="afterEffect">
                                  <p:stCondLst>
                                    <p:cond delay="0"/>
                                  </p:stCondLst>
                                  <p:childTnLst>
                                    <p:set>
                                      <p:cBhvr>
                                        <p:cTn id="394" dur="1" fill="hold">
                                          <p:stCondLst>
                                            <p:cond delay="0"/>
                                          </p:stCondLst>
                                        </p:cTn>
                                        <p:tgtEl>
                                          <p:spTgt spid="89"/>
                                        </p:tgtEl>
                                        <p:attrNameLst>
                                          <p:attrName>style.visibility</p:attrName>
                                        </p:attrNameLst>
                                      </p:cBhvr>
                                      <p:to>
                                        <p:strVal val="visible"/>
                                      </p:to>
                                    </p:set>
                                    <p:animEffect transition="in" filter="wipe(left)">
                                      <p:cBhvr>
                                        <p:cTn id="395" dur="500"/>
                                        <p:tgtEl>
                                          <p:spTgt spid="89"/>
                                        </p:tgtEl>
                                      </p:cBhvr>
                                    </p:animEffect>
                                  </p:childTnLst>
                                </p:cTn>
                              </p:par>
                            </p:childTnLst>
                          </p:cTn>
                        </p:par>
                        <p:par>
                          <p:cTn id="396" fill="hold">
                            <p:stCondLst>
                              <p:cond delay="1500"/>
                            </p:stCondLst>
                            <p:childTnLst>
                              <p:par>
                                <p:cTn id="397" presetID="22" presetClass="entr" presetSubtype="8" fill="hold" nodeType="afterEffect">
                                  <p:stCondLst>
                                    <p:cond delay="0"/>
                                  </p:stCondLst>
                                  <p:childTnLst>
                                    <p:set>
                                      <p:cBhvr>
                                        <p:cTn id="398" dur="1" fill="hold">
                                          <p:stCondLst>
                                            <p:cond delay="0"/>
                                          </p:stCondLst>
                                        </p:cTn>
                                        <p:tgtEl>
                                          <p:spTgt spid="86"/>
                                        </p:tgtEl>
                                        <p:attrNameLst>
                                          <p:attrName>style.visibility</p:attrName>
                                        </p:attrNameLst>
                                      </p:cBhvr>
                                      <p:to>
                                        <p:strVal val="visible"/>
                                      </p:to>
                                    </p:set>
                                    <p:animEffect transition="in" filter="wipe(left)">
                                      <p:cBhvr>
                                        <p:cTn id="399" dur="500"/>
                                        <p:tgtEl>
                                          <p:spTgt spid="86"/>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xit" presetSubtype="2" fill="hold" nodeType="clickEffect">
                                  <p:stCondLst>
                                    <p:cond delay="0"/>
                                  </p:stCondLst>
                                  <p:childTnLst>
                                    <p:animEffect transition="out" filter="wipe(right)">
                                      <p:cBhvr>
                                        <p:cTn id="403" dur="500"/>
                                        <p:tgtEl>
                                          <p:spTgt spid="25"/>
                                        </p:tgtEl>
                                      </p:cBhvr>
                                    </p:animEffect>
                                    <p:set>
                                      <p:cBhvr>
                                        <p:cTn id="404" dur="1" fill="hold">
                                          <p:stCondLst>
                                            <p:cond delay="499"/>
                                          </p:stCondLst>
                                        </p:cTn>
                                        <p:tgtEl>
                                          <p:spTgt spid="25"/>
                                        </p:tgtEl>
                                        <p:attrNameLst>
                                          <p:attrName>style.visibility</p:attrName>
                                        </p:attrNameLst>
                                      </p:cBhvr>
                                      <p:to>
                                        <p:strVal val="hidden"/>
                                      </p:to>
                                    </p:set>
                                  </p:childTnLst>
                                </p:cTn>
                              </p:par>
                            </p:childTnLst>
                          </p:cTn>
                        </p:par>
                        <p:par>
                          <p:cTn id="405" fill="hold">
                            <p:stCondLst>
                              <p:cond delay="500"/>
                            </p:stCondLst>
                            <p:childTnLst>
                              <p:par>
                                <p:cTn id="406" presetID="22" presetClass="exit" presetSubtype="2" fill="hold" nodeType="afterEffect">
                                  <p:stCondLst>
                                    <p:cond delay="0"/>
                                  </p:stCondLst>
                                  <p:childTnLst>
                                    <p:animEffect transition="out" filter="wipe(right)">
                                      <p:cBhvr>
                                        <p:cTn id="407" dur="500"/>
                                        <p:tgtEl>
                                          <p:spTgt spid="90"/>
                                        </p:tgtEl>
                                      </p:cBhvr>
                                    </p:animEffect>
                                    <p:set>
                                      <p:cBhvr>
                                        <p:cTn id="408" dur="1" fill="hold">
                                          <p:stCondLst>
                                            <p:cond delay="499"/>
                                          </p:stCondLst>
                                        </p:cTn>
                                        <p:tgtEl>
                                          <p:spTgt spid="90"/>
                                        </p:tgtEl>
                                        <p:attrNameLst>
                                          <p:attrName>style.visibility</p:attrName>
                                        </p:attrNameLst>
                                      </p:cBhvr>
                                      <p:to>
                                        <p:strVal val="hidden"/>
                                      </p:to>
                                    </p:set>
                                  </p:childTnLst>
                                </p:cTn>
                              </p:par>
                            </p:childTnLst>
                          </p:cTn>
                        </p:par>
                      </p:childTnLst>
                    </p:cTn>
                  </p:par>
                  <p:par>
                    <p:cTn id="409" fill="hold">
                      <p:stCondLst>
                        <p:cond delay="indefinite"/>
                      </p:stCondLst>
                      <p:childTnLst>
                        <p:par>
                          <p:cTn id="410" fill="hold">
                            <p:stCondLst>
                              <p:cond delay="0"/>
                            </p:stCondLst>
                            <p:childTnLst>
                              <p:par>
                                <p:cTn id="411" presetID="22" presetClass="exit" presetSubtype="2" fill="hold" nodeType="clickEffect">
                                  <p:stCondLst>
                                    <p:cond delay="0"/>
                                  </p:stCondLst>
                                  <p:childTnLst>
                                    <p:animEffect transition="out" filter="wipe(right)">
                                      <p:cBhvr>
                                        <p:cTn id="412" dur="500"/>
                                        <p:tgtEl>
                                          <p:spTgt spid="31"/>
                                        </p:tgtEl>
                                      </p:cBhvr>
                                    </p:animEffect>
                                    <p:set>
                                      <p:cBhvr>
                                        <p:cTn id="413" dur="1" fill="hold">
                                          <p:stCondLst>
                                            <p:cond delay="499"/>
                                          </p:stCondLst>
                                        </p:cTn>
                                        <p:tgtEl>
                                          <p:spTgt spid="31"/>
                                        </p:tgtEl>
                                        <p:attrNameLst>
                                          <p:attrName>style.visibility</p:attrName>
                                        </p:attrNameLst>
                                      </p:cBhvr>
                                      <p:to>
                                        <p:strVal val="hidden"/>
                                      </p:to>
                                    </p:set>
                                  </p:childTnLst>
                                </p:cTn>
                              </p:par>
                            </p:childTnLst>
                          </p:cTn>
                        </p:par>
                        <p:par>
                          <p:cTn id="414" fill="hold">
                            <p:stCondLst>
                              <p:cond delay="500"/>
                            </p:stCondLst>
                            <p:childTnLst>
                              <p:par>
                                <p:cTn id="415" presetID="22" presetClass="exit" presetSubtype="4" fill="hold" nodeType="afterEffect">
                                  <p:stCondLst>
                                    <p:cond delay="0"/>
                                  </p:stCondLst>
                                  <p:childTnLst>
                                    <p:animEffect transition="out" filter="wipe(down)">
                                      <p:cBhvr>
                                        <p:cTn id="416" dur="500"/>
                                        <p:tgtEl>
                                          <p:spTgt spid="59"/>
                                        </p:tgtEl>
                                      </p:cBhvr>
                                    </p:animEffect>
                                    <p:set>
                                      <p:cBhvr>
                                        <p:cTn id="417" dur="1" fill="hold">
                                          <p:stCondLst>
                                            <p:cond delay="499"/>
                                          </p:stCondLst>
                                        </p:cTn>
                                        <p:tgtEl>
                                          <p:spTgt spid="59"/>
                                        </p:tgtEl>
                                        <p:attrNameLst>
                                          <p:attrName>style.visibility</p:attrName>
                                        </p:attrNameLst>
                                      </p:cBhvr>
                                      <p:to>
                                        <p:strVal val="hidden"/>
                                      </p:to>
                                    </p:set>
                                  </p:childTnLst>
                                </p:cTn>
                              </p:par>
                            </p:childTnLst>
                          </p:cTn>
                        </p:par>
                        <p:par>
                          <p:cTn id="418" fill="hold">
                            <p:stCondLst>
                              <p:cond delay="1000"/>
                            </p:stCondLst>
                            <p:childTnLst>
                              <p:par>
                                <p:cTn id="419" presetID="22" presetClass="exit" presetSubtype="2" fill="hold" nodeType="afterEffect">
                                  <p:stCondLst>
                                    <p:cond delay="0"/>
                                  </p:stCondLst>
                                  <p:childTnLst>
                                    <p:animEffect transition="out" filter="wipe(right)">
                                      <p:cBhvr>
                                        <p:cTn id="420" dur="500"/>
                                        <p:tgtEl>
                                          <p:spTgt spid="61"/>
                                        </p:tgtEl>
                                      </p:cBhvr>
                                    </p:animEffect>
                                    <p:set>
                                      <p:cBhvr>
                                        <p:cTn id="421" dur="1" fill="hold">
                                          <p:stCondLst>
                                            <p:cond delay="499"/>
                                          </p:stCondLst>
                                        </p:cTn>
                                        <p:tgtEl>
                                          <p:spTgt spid="61"/>
                                        </p:tgtEl>
                                        <p:attrNameLst>
                                          <p:attrName>style.visibility</p:attrName>
                                        </p:attrNameLst>
                                      </p:cBhvr>
                                      <p:to>
                                        <p:strVal val="hidden"/>
                                      </p:to>
                                    </p:set>
                                  </p:childTnLst>
                                </p:cTn>
                              </p:par>
                            </p:childTnLst>
                          </p:cTn>
                        </p:par>
                      </p:childTnLst>
                    </p:cTn>
                  </p:par>
                  <p:par>
                    <p:cTn id="422" fill="hold">
                      <p:stCondLst>
                        <p:cond delay="indefinite"/>
                      </p:stCondLst>
                      <p:childTnLst>
                        <p:par>
                          <p:cTn id="423" fill="hold">
                            <p:stCondLst>
                              <p:cond delay="0"/>
                            </p:stCondLst>
                            <p:childTnLst>
                              <p:par>
                                <p:cTn id="424" presetID="22" presetClass="entr" presetSubtype="2" fill="hold" nodeType="clickEffect">
                                  <p:stCondLst>
                                    <p:cond delay="0"/>
                                  </p:stCondLst>
                                  <p:childTnLst>
                                    <p:set>
                                      <p:cBhvr>
                                        <p:cTn id="425" dur="1" fill="hold">
                                          <p:stCondLst>
                                            <p:cond delay="0"/>
                                          </p:stCondLst>
                                        </p:cTn>
                                        <p:tgtEl>
                                          <p:spTgt spid="38"/>
                                        </p:tgtEl>
                                        <p:attrNameLst>
                                          <p:attrName>style.visibility</p:attrName>
                                        </p:attrNameLst>
                                      </p:cBhvr>
                                      <p:to>
                                        <p:strVal val="visible"/>
                                      </p:to>
                                    </p:set>
                                    <p:animEffect transition="in" filter="wipe(right)">
                                      <p:cBhvr>
                                        <p:cTn id="426" dur="500"/>
                                        <p:tgtEl>
                                          <p:spTgt spid="38"/>
                                        </p:tgtEl>
                                      </p:cBhvr>
                                    </p:animEffect>
                                  </p:childTnLst>
                                </p:cTn>
                              </p:par>
                            </p:childTnLst>
                          </p:cTn>
                        </p:par>
                        <p:par>
                          <p:cTn id="427" fill="hold">
                            <p:stCondLst>
                              <p:cond delay="500"/>
                            </p:stCondLst>
                            <p:childTnLst>
                              <p:par>
                                <p:cTn id="428" presetID="22" presetClass="entr" presetSubtype="2" fill="hold" nodeType="afterEffect">
                                  <p:stCondLst>
                                    <p:cond delay="0"/>
                                  </p:stCondLst>
                                  <p:childTnLst>
                                    <p:set>
                                      <p:cBhvr>
                                        <p:cTn id="429" dur="1" fill="hold">
                                          <p:stCondLst>
                                            <p:cond delay="0"/>
                                          </p:stCondLst>
                                        </p:cTn>
                                        <p:tgtEl>
                                          <p:spTgt spid="140"/>
                                        </p:tgtEl>
                                        <p:attrNameLst>
                                          <p:attrName>style.visibility</p:attrName>
                                        </p:attrNameLst>
                                      </p:cBhvr>
                                      <p:to>
                                        <p:strVal val="visible"/>
                                      </p:to>
                                    </p:set>
                                    <p:animEffect transition="in" filter="wipe(right)">
                                      <p:cBhvr>
                                        <p:cTn id="430" dur="500"/>
                                        <p:tgtEl>
                                          <p:spTgt spid="140"/>
                                        </p:tgtEl>
                                      </p:cBhvr>
                                    </p:animEffect>
                                  </p:childTnLst>
                                </p:cTn>
                              </p:par>
                            </p:childTnLst>
                          </p:cTn>
                        </p:par>
                        <p:par>
                          <p:cTn id="431" fill="hold">
                            <p:stCondLst>
                              <p:cond delay="1000"/>
                            </p:stCondLst>
                            <p:childTnLst>
                              <p:par>
                                <p:cTn id="432" presetID="22" presetClass="entr" presetSubtype="4" fill="hold" nodeType="afterEffect">
                                  <p:stCondLst>
                                    <p:cond delay="0"/>
                                  </p:stCondLst>
                                  <p:childTnLst>
                                    <p:set>
                                      <p:cBhvr>
                                        <p:cTn id="433" dur="1" fill="hold">
                                          <p:stCondLst>
                                            <p:cond delay="0"/>
                                          </p:stCondLst>
                                        </p:cTn>
                                        <p:tgtEl>
                                          <p:spTgt spid="143"/>
                                        </p:tgtEl>
                                        <p:attrNameLst>
                                          <p:attrName>style.visibility</p:attrName>
                                        </p:attrNameLst>
                                      </p:cBhvr>
                                      <p:to>
                                        <p:strVal val="visible"/>
                                      </p:to>
                                    </p:set>
                                    <p:animEffect transition="in" filter="wipe(down)">
                                      <p:cBhvr>
                                        <p:cTn id="434" dur="500"/>
                                        <p:tgtEl>
                                          <p:spTgt spid="143"/>
                                        </p:tgtEl>
                                      </p:cBhvr>
                                    </p:animEffect>
                                  </p:childTnLst>
                                </p:cTn>
                              </p:par>
                            </p:childTnLst>
                          </p:cTn>
                        </p:par>
                        <p:par>
                          <p:cTn id="435" fill="hold">
                            <p:stCondLst>
                              <p:cond delay="1500"/>
                            </p:stCondLst>
                            <p:childTnLst>
                              <p:par>
                                <p:cTn id="436" presetID="22" presetClass="entr" presetSubtype="8" fill="hold" nodeType="afterEffect">
                                  <p:stCondLst>
                                    <p:cond delay="0"/>
                                  </p:stCondLst>
                                  <p:childTnLst>
                                    <p:set>
                                      <p:cBhvr>
                                        <p:cTn id="437" dur="1" fill="hold">
                                          <p:stCondLst>
                                            <p:cond delay="0"/>
                                          </p:stCondLst>
                                        </p:cTn>
                                        <p:tgtEl>
                                          <p:spTgt spid="46"/>
                                        </p:tgtEl>
                                        <p:attrNameLst>
                                          <p:attrName>style.visibility</p:attrName>
                                        </p:attrNameLst>
                                      </p:cBhvr>
                                      <p:to>
                                        <p:strVal val="visible"/>
                                      </p:to>
                                    </p:set>
                                    <p:animEffect transition="in" filter="wipe(left)">
                                      <p:cBhvr>
                                        <p:cTn id="438" dur="500"/>
                                        <p:tgtEl>
                                          <p:spTgt spid="46"/>
                                        </p:tgtEl>
                                      </p:cBhvr>
                                    </p:animEffect>
                                  </p:childTnLst>
                                </p:cTn>
                              </p:par>
                            </p:childTnLst>
                          </p:cTn>
                        </p:par>
                        <p:par>
                          <p:cTn id="439" fill="hold">
                            <p:stCondLst>
                              <p:cond delay="2000"/>
                            </p:stCondLst>
                            <p:childTnLst>
                              <p:par>
                                <p:cTn id="440" presetID="22" presetClass="entr" presetSubtype="8" fill="hold" nodeType="afterEffect">
                                  <p:stCondLst>
                                    <p:cond delay="0"/>
                                  </p:stCondLst>
                                  <p:childTnLst>
                                    <p:set>
                                      <p:cBhvr>
                                        <p:cTn id="441" dur="1" fill="hold">
                                          <p:stCondLst>
                                            <p:cond delay="0"/>
                                          </p:stCondLst>
                                        </p:cTn>
                                        <p:tgtEl>
                                          <p:spTgt spid="92"/>
                                        </p:tgtEl>
                                        <p:attrNameLst>
                                          <p:attrName>style.visibility</p:attrName>
                                        </p:attrNameLst>
                                      </p:cBhvr>
                                      <p:to>
                                        <p:strVal val="visible"/>
                                      </p:to>
                                    </p:set>
                                    <p:animEffect transition="in" filter="wipe(left)">
                                      <p:cBhvr>
                                        <p:cTn id="442" dur="500"/>
                                        <p:tgtEl>
                                          <p:spTgt spid="92"/>
                                        </p:tgtEl>
                                      </p:cBhvr>
                                    </p:animEffect>
                                  </p:childTnLst>
                                </p:cTn>
                              </p:par>
                            </p:childTnLst>
                          </p:cTn>
                        </p:par>
                      </p:childTnLst>
                    </p:cTn>
                  </p:par>
                  <p:par>
                    <p:cTn id="443" fill="hold">
                      <p:stCondLst>
                        <p:cond delay="indefinite"/>
                      </p:stCondLst>
                      <p:childTnLst>
                        <p:par>
                          <p:cTn id="444" fill="hold">
                            <p:stCondLst>
                              <p:cond delay="0"/>
                            </p:stCondLst>
                            <p:childTnLst>
                              <p:par>
                                <p:cTn id="445" presetID="22" presetClass="entr" presetSubtype="2" fill="hold" nodeType="clickEffect">
                                  <p:stCondLst>
                                    <p:cond delay="0"/>
                                  </p:stCondLst>
                                  <p:childTnLst>
                                    <p:set>
                                      <p:cBhvr>
                                        <p:cTn id="446" dur="1" fill="hold">
                                          <p:stCondLst>
                                            <p:cond delay="0"/>
                                          </p:stCondLst>
                                        </p:cTn>
                                        <p:tgtEl>
                                          <p:spTgt spid="144"/>
                                        </p:tgtEl>
                                        <p:attrNameLst>
                                          <p:attrName>style.visibility</p:attrName>
                                        </p:attrNameLst>
                                      </p:cBhvr>
                                      <p:to>
                                        <p:strVal val="visible"/>
                                      </p:to>
                                    </p:set>
                                    <p:animEffect transition="in" filter="wipe(right)">
                                      <p:cBhvr>
                                        <p:cTn id="447" dur="500"/>
                                        <p:tgtEl>
                                          <p:spTgt spid="144"/>
                                        </p:tgtEl>
                                      </p:cBhvr>
                                    </p:animEffect>
                                  </p:childTnLst>
                                </p:cTn>
                              </p:par>
                            </p:childTnLst>
                          </p:cTn>
                        </p:par>
                      </p:childTnLst>
                    </p:cTn>
                  </p:par>
                  <p:par>
                    <p:cTn id="448" fill="hold">
                      <p:stCondLst>
                        <p:cond delay="indefinite"/>
                      </p:stCondLst>
                      <p:childTnLst>
                        <p:par>
                          <p:cTn id="449" fill="hold">
                            <p:stCondLst>
                              <p:cond delay="0"/>
                            </p:stCondLst>
                            <p:childTnLst>
                              <p:par>
                                <p:cTn id="450" presetID="22" presetClass="exit" presetSubtype="2" fill="hold" nodeType="clickEffect">
                                  <p:stCondLst>
                                    <p:cond delay="0"/>
                                  </p:stCondLst>
                                  <p:childTnLst>
                                    <p:animEffect transition="out" filter="wipe(right)">
                                      <p:cBhvr>
                                        <p:cTn id="451" dur="500"/>
                                        <p:tgtEl>
                                          <p:spTgt spid="27"/>
                                        </p:tgtEl>
                                      </p:cBhvr>
                                    </p:animEffect>
                                    <p:set>
                                      <p:cBhvr>
                                        <p:cTn id="452" dur="1" fill="hold">
                                          <p:stCondLst>
                                            <p:cond delay="499"/>
                                          </p:stCondLst>
                                        </p:cTn>
                                        <p:tgtEl>
                                          <p:spTgt spid="27"/>
                                        </p:tgtEl>
                                        <p:attrNameLst>
                                          <p:attrName>style.visibility</p:attrName>
                                        </p:attrNameLst>
                                      </p:cBhvr>
                                      <p:to>
                                        <p:strVal val="hidden"/>
                                      </p:to>
                                    </p:set>
                                  </p:childTnLst>
                                </p:cTn>
                              </p:par>
                            </p:childTnLst>
                          </p:cTn>
                        </p:par>
                        <p:par>
                          <p:cTn id="453" fill="hold">
                            <p:stCondLst>
                              <p:cond delay="500"/>
                            </p:stCondLst>
                            <p:childTnLst>
                              <p:par>
                                <p:cTn id="454" presetID="22" presetClass="exit" presetSubtype="4" fill="hold" nodeType="afterEffect">
                                  <p:stCondLst>
                                    <p:cond delay="0"/>
                                  </p:stCondLst>
                                  <p:childTnLst>
                                    <p:animEffect transition="out" filter="wipe(down)">
                                      <p:cBhvr>
                                        <p:cTn id="455" dur="500"/>
                                        <p:tgtEl>
                                          <p:spTgt spid="22"/>
                                        </p:tgtEl>
                                      </p:cBhvr>
                                    </p:animEffect>
                                    <p:set>
                                      <p:cBhvr>
                                        <p:cTn id="456" dur="1" fill="hold">
                                          <p:stCondLst>
                                            <p:cond delay="499"/>
                                          </p:stCondLst>
                                        </p:cTn>
                                        <p:tgtEl>
                                          <p:spTgt spid="22"/>
                                        </p:tgtEl>
                                        <p:attrNameLst>
                                          <p:attrName>style.visibility</p:attrName>
                                        </p:attrNameLst>
                                      </p:cBhvr>
                                      <p:to>
                                        <p:strVal val="hidden"/>
                                      </p:to>
                                    </p:set>
                                  </p:childTnLst>
                                </p:cTn>
                              </p:par>
                            </p:childTnLst>
                          </p:cTn>
                        </p:par>
                        <p:par>
                          <p:cTn id="457" fill="hold">
                            <p:stCondLst>
                              <p:cond delay="1000"/>
                            </p:stCondLst>
                            <p:childTnLst>
                              <p:par>
                                <p:cTn id="458" presetID="22" presetClass="exit" presetSubtype="2" fill="hold" nodeType="afterEffect">
                                  <p:stCondLst>
                                    <p:cond delay="0"/>
                                  </p:stCondLst>
                                  <p:childTnLst>
                                    <p:animEffect transition="out" filter="wipe(right)">
                                      <p:cBhvr>
                                        <p:cTn id="459" dur="500"/>
                                        <p:tgtEl>
                                          <p:spTgt spid="18"/>
                                        </p:tgtEl>
                                      </p:cBhvr>
                                    </p:animEffect>
                                    <p:set>
                                      <p:cBhvr>
                                        <p:cTn id="460" dur="1" fill="hold">
                                          <p:stCondLst>
                                            <p:cond delay="499"/>
                                          </p:stCondLst>
                                        </p:cTn>
                                        <p:tgtEl>
                                          <p:spTgt spid="18"/>
                                        </p:tgtEl>
                                        <p:attrNameLst>
                                          <p:attrName>style.visibility</p:attrName>
                                        </p:attrNameLst>
                                      </p:cBhvr>
                                      <p:to>
                                        <p:strVal val="hidden"/>
                                      </p:to>
                                    </p:set>
                                  </p:childTnLst>
                                </p:cTn>
                              </p:par>
                            </p:childTnLst>
                          </p:cTn>
                        </p:par>
                      </p:childTnLst>
                    </p:cTn>
                  </p:par>
                  <p:par>
                    <p:cTn id="461" fill="hold">
                      <p:stCondLst>
                        <p:cond delay="indefinite"/>
                      </p:stCondLst>
                      <p:childTnLst>
                        <p:par>
                          <p:cTn id="462" fill="hold">
                            <p:stCondLst>
                              <p:cond delay="0"/>
                            </p:stCondLst>
                            <p:childTnLst>
                              <p:par>
                                <p:cTn id="463" presetID="22" presetClass="entr" presetSubtype="2" fill="hold" nodeType="clickEffect">
                                  <p:stCondLst>
                                    <p:cond delay="0"/>
                                  </p:stCondLst>
                                  <p:childTnLst>
                                    <p:set>
                                      <p:cBhvr>
                                        <p:cTn id="464" dur="1" fill="hold">
                                          <p:stCondLst>
                                            <p:cond delay="0"/>
                                          </p:stCondLst>
                                        </p:cTn>
                                        <p:tgtEl>
                                          <p:spTgt spid="51"/>
                                        </p:tgtEl>
                                        <p:attrNameLst>
                                          <p:attrName>style.visibility</p:attrName>
                                        </p:attrNameLst>
                                      </p:cBhvr>
                                      <p:to>
                                        <p:strVal val="visible"/>
                                      </p:to>
                                    </p:set>
                                    <p:animEffect transition="in" filter="wipe(right)">
                                      <p:cBhvr>
                                        <p:cTn id="465" dur="500"/>
                                        <p:tgtEl>
                                          <p:spTgt spid="51"/>
                                        </p:tgtEl>
                                      </p:cBhvr>
                                    </p:animEffect>
                                  </p:childTnLst>
                                </p:cTn>
                              </p:par>
                            </p:childTnLst>
                          </p:cTn>
                        </p:par>
                        <p:par>
                          <p:cTn id="466" fill="hold">
                            <p:stCondLst>
                              <p:cond delay="500"/>
                            </p:stCondLst>
                            <p:childTnLst>
                              <p:par>
                                <p:cTn id="467" presetID="22" presetClass="entr" presetSubtype="1" fill="hold" nodeType="afterEffect">
                                  <p:stCondLst>
                                    <p:cond delay="0"/>
                                  </p:stCondLst>
                                  <p:childTnLst>
                                    <p:set>
                                      <p:cBhvr>
                                        <p:cTn id="468" dur="1" fill="hold">
                                          <p:stCondLst>
                                            <p:cond delay="0"/>
                                          </p:stCondLst>
                                        </p:cTn>
                                        <p:tgtEl>
                                          <p:spTgt spid="55"/>
                                        </p:tgtEl>
                                        <p:attrNameLst>
                                          <p:attrName>style.visibility</p:attrName>
                                        </p:attrNameLst>
                                      </p:cBhvr>
                                      <p:to>
                                        <p:strVal val="visible"/>
                                      </p:to>
                                    </p:set>
                                    <p:animEffect transition="in" filter="wipe(up)">
                                      <p:cBhvr>
                                        <p:cTn id="469" dur="500"/>
                                        <p:tgtEl>
                                          <p:spTgt spid="55"/>
                                        </p:tgtEl>
                                      </p:cBhvr>
                                    </p:animEffect>
                                  </p:childTnLst>
                                </p:cTn>
                              </p:par>
                            </p:childTnLst>
                          </p:cTn>
                        </p:par>
                        <p:par>
                          <p:cTn id="470" fill="hold">
                            <p:stCondLst>
                              <p:cond delay="1000"/>
                            </p:stCondLst>
                            <p:childTnLst>
                              <p:par>
                                <p:cTn id="471" presetID="22" presetClass="entr" presetSubtype="8" fill="hold" nodeType="afterEffect">
                                  <p:stCondLst>
                                    <p:cond delay="0"/>
                                  </p:stCondLst>
                                  <p:childTnLst>
                                    <p:set>
                                      <p:cBhvr>
                                        <p:cTn id="472" dur="1" fill="hold">
                                          <p:stCondLst>
                                            <p:cond delay="0"/>
                                          </p:stCondLst>
                                        </p:cTn>
                                        <p:tgtEl>
                                          <p:spTgt spid="60"/>
                                        </p:tgtEl>
                                        <p:attrNameLst>
                                          <p:attrName>style.visibility</p:attrName>
                                        </p:attrNameLst>
                                      </p:cBhvr>
                                      <p:to>
                                        <p:strVal val="visible"/>
                                      </p:to>
                                    </p:set>
                                    <p:animEffect transition="in" filter="wipe(left)">
                                      <p:cBhvr>
                                        <p:cTn id="473" dur="500"/>
                                        <p:tgtEl>
                                          <p:spTgt spid="60"/>
                                        </p:tgtEl>
                                      </p:cBhvr>
                                    </p:animEffect>
                                  </p:childTnLst>
                                </p:cTn>
                              </p:par>
                            </p:childTnLst>
                          </p:cTn>
                        </p:par>
                        <p:par>
                          <p:cTn id="474" fill="hold">
                            <p:stCondLst>
                              <p:cond delay="1500"/>
                            </p:stCondLst>
                            <p:childTnLst>
                              <p:par>
                                <p:cTn id="475" presetID="22" presetClass="entr" presetSubtype="8" fill="hold" nodeType="afterEffect">
                                  <p:stCondLst>
                                    <p:cond delay="0"/>
                                  </p:stCondLst>
                                  <p:childTnLst>
                                    <p:set>
                                      <p:cBhvr>
                                        <p:cTn id="476" dur="1" fill="hold">
                                          <p:stCondLst>
                                            <p:cond delay="0"/>
                                          </p:stCondLst>
                                        </p:cTn>
                                        <p:tgtEl>
                                          <p:spTgt spid="63"/>
                                        </p:tgtEl>
                                        <p:attrNameLst>
                                          <p:attrName>style.visibility</p:attrName>
                                        </p:attrNameLst>
                                      </p:cBhvr>
                                      <p:to>
                                        <p:strVal val="visible"/>
                                      </p:to>
                                    </p:set>
                                    <p:animEffect transition="in" filter="wipe(left)">
                                      <p:cBhvr>
                                        <p:cTn id="477" dur="500"/>
                                        <p:tgtEl>
                                          <p:spTgt spid="63"/>
                                        </p:tgtEl>
                                      </p:cBhvr>
                                    </p:animEffect>
                                  </p:childTnLst>
                                </p:cTn>
                              </p:par>
                            </p:childTnLst>
                          </p:cTn>
                        </p:par>
                        <p:par>
                          <p:cTn id="478" fill="hold">
                            <p:stCondLst>
                              <p:cond delay="2000"/>
                            </p:stCondLst>
                            <p:childTnLst>
                              <p:par>
                                <p:cTn id="479" presetID="22" presetClass="entr" presetSubtype="4" fill="hold" nodeType="afterEffect">
                                  <p:stCondLst>
                                    <p:cond delay="0"/>
                                  </p:stCondLst>
                                  <p:childTnLst>
                                    <p:set>
                                      <p:cBhvr>
                                        <p:cTn id="480" dur="1" fill="hold">
                                          <p:stCondLst>
                                            <p:cond delay="0"/>
                                          </p:stCondLst>
                                        </p:cTn>
                                        <p:tgtEl>
                                          <p:spTgt spid="67"/>
                                        </p:tgtEl>
                                        <p:attrNameLst>
                                          <p:attrName>style.visibility</p:attrName>
                                        </p:attrNameLst>
                                      </p:cBhvr>
                                      <p:to>
                                        <p:strVal val="visible"/>
                                      </p:to>
                                    </p:set>
                                    <p:animEffect transition="in" filter="wipe(down)">
                                      <p:cBhvr>
                                        <p:cTn id="481" dur="500"/>
                                        <p:tgtEl>
                                          <p:spTgt spid="67"/>
                                        </p:tgtEl>
                                      </p:cBhvr>
                                    </p:animEffect>
                                  </p:childTnLst>
                                </p:cTn>
                              </p:par>
                            </p:childTnLst>
                          </p:cTn>
                        </p:par>
                      </p:childTnLst>
                    </p:cTn>
                  </p:par>
                  <p:par>
                    <p:cTn id="482" fill="hold">
                      <p:stCondLst>
                        <p:cond delay="indefinite"/>
                      </p:stCondLst>
                      <p:childTnLst>
                        <p:par>
                          <p:cTn id="483" fill="hold">
                            <p:stCondLst>
                              <p:cond delay="0"/>
                            </p:stCondLst>
                            <p:childTnLst>
                              <p:par>
                                <p:cTn id="484" presetID="22" presetClass="exit" presetSubtype="2" fill="hold" nodeType="clickEffect">
                                  <p:stCondLst>
                                    <p:cond delay="0"/>
                                  </p:stCondLst>
                                  <p:childTnLst>
                                    <p:animEffect transition="out" filter="wipe(right)">
                                      <p:cBhvr>
                                        <p:cTn id="485" dur="500"/>
                                        <p:tgtEl>
                                          <p:spTgt spid="29"/>
                                        </p:tgtEl>
                                      </p:cBhvr>
                                    </p:animEffect>
                                    <p:set>
                                      <p:cBhvr>
                                        <p:cTn id="486" dur="1" fill="hold">
                                          <p:stCondLst>
                                            <p:cond delay="499"/>
                                          </p:stCondLst>
                                        </p:cTn>
                                        <p:tgtEl>
                                          <p:spTgt spid="29"/>
                                        </p:tgtEl>
                                        <p:attrNameLst>
                                          <p:attrName>style.visibility</p:attrName>
                                        </p:attrNameLst>
                                      </p:cBhvr>
                                      <p:to>
                                        <p:strVal val="hidden"/>
                                      </p:to>
                                    </p:set>
                                  </p:childTnLst>
                                </p:cTn>
                              </p:par>
                            </p:childTnLst>
                          </p:cTn>
                        </p:par>
                        <p:par>
                          <p:cTn id="487" fill="hold">
                            <p:stCondLst>
                              <p:cond delay="500"/>
                            </p:stCondLst>
                            <p:childTnLst>
                              <p:par>
                                <p:cTn id="488" presetID="22" presetClass="exit" presetSubtype="4" fill="hold" nodeType="afterEffect">
                                  <p:stCondLst>
                                    <p:cond delay="0"/>
                                  </p:stCondLst>
                                  <p:childTnLst>
                                    <p:animEffect transition="out" filter="wipe(down)">
                                      <p:cBhvr>
                                        <p:cTn id="489" dur="500"/>
                                        <p:tgtEl>
                                          <p:spTgt spid="32"/>
                                        </p:tgtEl>
                                      </p:cBhvr>
                                    </p:animEffect>
                                    <p:set>
                                      <p:cBhvr>
                                        <p:cTn id="490" dur="1" fill="hold">
                                          <p:stCondLst>
                                            <p:cond delay="499"/>
                                          </p:stCondLst>
                                        </p:cTn>
                                        <p:tgtEl>
                                          <p:spTgt spid="32"/>
                                        </p:tgtEl>
                                        <p:attrNameLst>
                                          <p:attrName>style.visibility</p:attrName>
                                        </p:attrNameLst>
                                      </p:cBhvr>
                                      <p:to>
                                        <p:strVal val="hidden"/>
                                      </p:to>
                                    </p:set>
                                  </p:childTnLst>
                                </p:cTn>
                              </p:par>
                            </p:childTnLst>
                          </p:cTn>
                        </p:par>
                        <p:par>
                          <p:cTn id="491" fill="hold">
                            <p:stCondLst>
                              <p:cond delay="1000"/>
                            </p:stCondLst>
                            <p:childTnLst>
                              <p:par>
                                <p:cTn id="492" presetID="22" presetClass="exit" presetSubtype="2" fill="hold" nodeType="afterEffect">
                                  <p:stCondLst>
                                    <p:cond delay="0"/>
                                  </p:stCondLst>
                                  <p:childTnLst>
                                    <p:animEffect transition="out" filter="wipe(right)">
                                      <p:cBhvr>
                                        <p:cTn id="493" dur="500"/>
                                        <p:tgtEl>
                                          <p:spTgt spid="28"/>
                                        </p:tgtEl>
                                      </p:cBhvr>
                                    </p:animEffect>
                                    <p:set>
                                      <p:cBhvr>
                                        <p:cTn id="494" dur="1" fill="hold">
                                          <p:stCondLst>
                                            <p:cond delay="499"/>
                                          </p:stCondLst>
                                        </p:cTn>
                                        <p:tgtEl>
                                          <p:spTgt spid="28"/>
                                        </p:tgtEl>
                                        <p:attrNameLst>
                                          <p:attrName>style.visibility</p:attrName>
                                        </p:attrNameLst>
                                      </p:cBhvr>
                                      <p:to>
                                        <p:strVal val="hidden"/>
                                      </p:to>
                                    </p:set>
                                  </p:childTnLst>
                                </p:cTn>
                              </p:par>
                            </p:childTnLst>
                          </p:cTn>
                        </p:par>
                      </p:childTnLst>
                    </p:cTn>
                  </p:par>
                  <p:par>
                    <p:cTn id="495" fill="hold">
                      <p:stCondLst>
                        <p:cond delay="indefinite"/>
                      </p:stCondLst>
                      <p:childTnLst>
                        <p:par>
                          <p:cTn id="496" fill="hold">
                            <p:stCondLst>
                              <p:cond delay="0"/>
                            </p:stCondLst>
                            <p:childTnLst>
                              <p:par>
                                <p:cTn id="497" presetID="22" presetClass="entr" presetSubtype="1" fill="hold" nodeType="clickEffect">
                                  <p:stCondLst>
                                    <p:cond delay="0"/>
                                  </p:stCondLst>
                                  <p:childTnLst>
                                    <p:set>
                                      <p:cBhvr>
                                        <p:cTn id="498" dur="1" fill="hold">
                                          <p:stCondLst>
                                            <p:cond delay="0"/>
                                          </p:stCondLst>
                                        </p:cTn>
                                        <p:tgtEl>
                                          <p:spTgt spid="135"/>
                                        </p:tgtEl>
                                        <p:attrNameLst>
                                          <p:attrName>style.visibility</p:attrName>
                                        </p:attrNameLst>
                                      </p:cBhvr>
                                      <p:to>
                                        <p:strVal val="visible"/>
                                      </p:to>
                                    </p:set>
                                    <p:animEffect transition="in" filter="wipe(up)">
                                      <p:cBhvr>
                                        <p:cTn id="499" dur="500"/>
                                        <p:tgtEl>
                                          <p:spTgt spid="135"/>
                                        </p:tgtEl>
                                      </p:cBhvr>
                                    </p:animEffect>
                                  </p:childTnLst>
                                </p:cTn>
                              </p:par>
                            </p:childTnLst>
                          </p:cTn>
                        </p:par>
                        <p:par>
                          <p:cTn id="500" fill="hold">
                            <p:stCondLst>
                              <p:cond delay="500"/>
                            </p:stCondLst>
                            <p:childTnLst>
                              <p:par>
                                <p:cTn id="501" presetID="22" presetClass="entr" presetSubtype="8" fill="hold" nodeType="afterEffect">
                                  <p:stCondLst>
                                    <p:cond delay="0"/>
                                  </p:stCondLst>
                                  <p:childTnLst>
                                    <p:set>
                                      <p:cBhvr>
                                        <p:cTn id="502" dur="1" fill="hold">
                                          <p:stCondLst>
                                            <p:cond delay="0"/>
                                          </p:stCondLst>
                                        </p:cTn>
                                        <p:tgtEl>
                                          <p:spTgt spid="107"/>
                                        </p:tgtEl>
                                        <p:attrNameLst>
                                          <p:attrName>style.visibility</p:attrName>
                                        </p:attrNameLst>
                                      </p:cBhvr>
                                      <p:to>
                                        <p:strVal val="visible"/>
                                      </p:to>
                                    </p:set>
                                    <p:animEffect transition="in" filter="wipe(left)">
                                      <p:cBhvr>
                                        <p:cTn id="503" dur="500"/>
                                        <p:tgtEl>
                                          <p:spTgt spid="107"/>
                                        </p:tgtEl>
                                      </p:cBhvr>
                                    </p:animEffect>
                                  </p:childTnLst>
                                </p:cTn>
                              </p:par>
                            </p:childTnLst>
                          </p:cTn>
                        </p:par>
                        <p:par>
                          <p:cTn id="504" fill="hold">
                            <p:stCondLst>
                              <p:cond delay="1000"/>
                            </p:stCondLst>
                            <p:childTnLst>
                              <p:par>
                                <p:cTn id="505" presetID="22" presetClass="entr" presetSubtype="8" fill="hold" nodeType="afterEffect">
                                  <p:stCondLst>
                                    <p:cond delay="0"/>
                                  </p:stCondLst>
                                  <p:childTnLst>
                                    <p:set>
                                      <p:cBhvr>
                                        <p:cTn id="506" dur="1" fill="hold">
                                          <p:stCondLst>
                                            <p:cond delay="0"/>
                                          </p:stCondLst>
                                        </p:cTn>
                                        <p:tgtEl>
                                          <p:spTgt spid="94"/>
                                        </p:tgtEl>
                                        <p:attrNameLst>
                                          <p:attrName>style.visibility</p:attrName>
                                        </p:attrNameLst>
                                      </p:cBhvr>
                                      <p:to>
                                        <p:strVal val="visible"/>
                                      </p:to>
                                    </p:set>
                                    <p:animEffect transition="in" filter="wipe(left)">
                                      <p:cBhvr>
                                        <p:cTn id="507" dur="500"/>
                                        <p:tgtEl>
                                          <p:spTgt spid="94"/>
                                        </p:tgtEl>
                                      </p:cBhvr>
                                    </p:animEffect>
                                  </p:childTnLst>
                                </p:cTn>
                              </p:par>
                            </p:childTnLst>
                          </p:cTn>
                        </p:par>
                        <p:par>
                          <p:cTn id="508" fill="hold">
                            <p:stCondLst>
                              <p:cond delay="1500"/>
                            </p:stCondLst>
                            <p:childTnLst>
                              <p:par>
                                <p:cTn id="509" presetID="22" presetClass="entr" presetSubtype="4" fill="hold" nodeType="afterEffect">
                                  <p:stCondLst>
                                    <p:cond delay="0"/>
                                  </p:stCondLst>
                                  <p:childTnLst>
                                    <p:set>
                                      <p:cBhvr>
                                        <p:cTn id="510" dur="1" fill="hold">
                                          <p:stCondLst>
                                            <p:cond delay="0"/>
                                          </p:stCondLst>
                                        </p:cTn>
                                        <p:tgtEl>
                                          <p:spTgt spid="96"/>
                                        </p:tgtEl>
                                        <p:attrNameLst>
                                          <p:attrName>style.visibility</p:attrName>
                                        </p:attrNameLst>
                                      </p:cBhvr>
                                      <p:to>
                                        <p:strVal val="visible"/>
                                      </p:to>
                                    </p:set>
                                    <p:animEffect transition="in" filter="wipe(down)">
                                      <p:cBhvr>
                                        <p:cTn id="511" dur="500"/>
                                        <p:tgtEl>
                                          <p:spTgt spid="96"/>
                                        </p:tgtEl>
                                      </p:cBhvr>
                                    </p:animEffect>
                                  </p:childTnLst>
                                </p:cTn>
                              </p:par>
                            </p:childTnLst>
                          </p:cTn>
                        </p:par>
                      </p:childTnLst>
                    </p:cTn>
                  </p:par>
                  <p:par>
                    <p:cTn id="512" fill="hold">
                      <p:stCondLst>
                        <p:cond delay="indefinite"/>
                      </p:stCondLst>
                      <p:childTnLst>
                        <p:par>
                          <p:cTn id="513" fill="hold">
                            <p:stCondLst>
                              <p:cond delay="0"/>
                            </p:stCondLst>
                            <p:childTnLst>
                              <p:par>
                                <p:cTn id="514" presetID="22" presetClass="exit" presetSubtype="2" fill="hold" nodeType="clickEffect">
                                  <p:stCondLst>
                                    <p:cond delay="0"/>
                                  </p:stCondLst>
                                  <p:childTnLst>
                                    <p:animEffect transition="out" filter="wipe(right)">
                                      <p:cBhvr>
                                        <p:cTn id="515" dur="500"/>
                                        <p:tgtEl>
                                          <p:spTgt spid="33"/>
                                        </p:tgtEl>
                                      </p:cBhvr>
                                    </p:animEffect>
                                    <p:set>
                                      <p:cBhvr>
                                        <p:cTn id="516" dur="1" fill="hold">
                                          <p:stCondLst>
                                            <p:cond delay="499"/>
                                          </p:stCondLst>
                                        </p:cTn>
                                        <p:tgtEl>
                                          <p:spTgt spid="33"/>
                                        </p:tgtEl>
                                        <p:attrNameLst>
                                          <p:attrName>style.visibility</p:attrName>
                                        </p:attrNameLst>
                                      </p:cBhvr>
                                      <p:to>
                                        <p:strVal val="hidden"/>
                                      </p:to>
                                    </p:set>
                                  </p:childTnLst>
                                </p:cTn>
                              </p:par>
                            </p:childTnLst>
                          </p:cTn>
                        </p:par>
                        <p:par>
                          <p:cTn id="517" fill="hold">
                            <p:stCondLst>
                              <p:cond delay="500"/>
                            </p:stCondLst>
                            <p:childTnLst>
                              <p:par>
                                <p:cTn id="518" presetID="22" presetClass="exit" presetSubtype="4" fill="hold" nodeType="afterEffect">
                                  <p:stCondLst>
                                    <p:cond delay="0"/>
                                  </p:stCondLst>
                                  <p:childTnLst>
                                    <p:animEffect transition="out" filter="wipe(down)">
                                      <p:cBhvr>
                                        <p:cTn id="519" dur="500"/>
                                        <p:tgtEl>
                                          <p:spTgt spid="66"/>
                                        </p:tgtEl>
                                      </p:cBhvr>
                                    </p:animEffect>
                                    <p:set>
                                      <p:cBhvr>
                                        <p:cTn id="520" dur="1" fill="hold">
                                          <p:stCondLst>
                                            <p:cond delay="499"/>
                                          </p:stCondLst>
                                        </p:cTn>
                                        <p:tgtEl>
                                          <p:spTgt spid="66"/>
                                        </p:tgtEl>
                                        <p:attrNameLst>
                                          <p:attrName>style.visibility</p:attrName>
                                        </p:attrNameLst>
                                      </p:cBhvr>
                                      <p:to>
                                        <p:strVal val="hidden"/>
                                      </p:to>
                                    </p:set>
                                  </p:childTnLst>
                                </p:cTn>
                              </p:par>
                            </p:childTnLst>
                          </p:cTn>
                        </p:par>
                        <p:par>
                          <p:cTn id="521" fill="hold">
                            <p:stCondLst>
                              <p:cond delay="1000"/>
                            </p:stCondLst>
                            <p:childTnLst>
                              <p:par>
                                <p:cTn id="522" presetID="22" presetClass="exit" presetSubtype="2" fill="hold" nodeType="afterEffect">
                                  <p:stCondLst>
                                    <p:cond delay="0"/>
                                  </p:stCondLst>
                                  <p:childTnLst>
                                    <p:animEffect transition="out" filter="wipe(right)">
                                      <p:cBhvr>
                                        <p:cTn id="523" dur="500"/>
                                        <p:tgtEl>
                                          <p:spTgt spid="64"/>
                                        </p:tgtEl>
                                      </p:cBhvr>
                                    </p:animEffect>
                                    <p:set>
                                      <p:cBhvr>
                                        <p:cTn id="524" dur="1" fill="hold">
                                          <p:stCondLst>
                                            <p:cond delay="499"/>
                                          </p:stCondLst>
                                        </p:cTn>
                                        <p:tgtEl>
                                          <p:spTgt spid="64"/>
                                        </p:tgtEl>
                                        <p:attrNameLst>
                                          <p:attrName>style.visibility</p:attrName>
                                        </p:attrNameLst>
                                      </p:cBhvr>
                                      <p:to>
                                        <p:strVal val="hidden"/>
                                      </p:to>
                                    </p:set>
                                  </p:childTnLst>
                                </p:cTn>
                              </p:par>
                            </p:childTnLst>
                          </p:cTn>
                        </p:par>
                      </p:childTnLst>
                    </p:cTn>
                  </p:par>
                  <p:par>
                    <p:cTn id="525" fill="hold">
                      <p:stCondLst>
                        <p:cond delay="indefinite"/>
                      </p:stCondLst>
                      <p:childTnLst>
                        <p:par>
                          <p:cTn id="526" fill="hold">
                            <p:stCondLst>
                              <p:cond delay="0"/>
                            </p:stCondLst>
                            <p:childTnLst>
                              <p:par>
                                <p:cTn id="527" presetID="22" presetClass="entr" presetSubtype="2" fill="hold" nodeType="clickEffect">
                                  <p:stCondLst>
                                    <p:cond delay="0"/>
                                  </p:stCondLst>
                                  <p:childTnLst>
                                    <p:set>
                                      <p:cBhvr>
                                        <p:cTn id="528" dur="1" fill="hold">
                                          <p:stCondLst>
                                            <p:cond delay="0"/>
                                          </p:stCondLst>
                                        </p:cTn>
                                        <p:tgtEl>
                                          <p:spTgt spid="146"/>
                                        </p:tgtEl>
                                        <p:attrNameLst>
                                          <p:attrName>style.visibility</p:attrName>
                                        </p:attrNameLst>
                                      </p:cBhvr>
                                      <p:to>
                                        <p:strVal val="visible"/>
                                      </p:to>
                                    </p:set>
                                    <p:animEffect transition="in" filter="wipe(right)">
                                      <p:cBhvr>
                                        <p:cTn id="529" dur="500"/>
                                        <p:tgtEl>
                                          <p:spTgt spid="146"/>
                                        </p:tgtEl>
                                      </p:cBhvr>
                                    </p:animEffect>
                                  </p:childTnLst>
                                </p:cTn>
                              </p:par>
                            </p:childTnLst>
                          </p:cTn>
                        </p:par>
                        <p:par>
                          <p:cTn id="530" fill="hold">
                            <p:stCondLst>
                              <p:cond delay="500"/>
                            </p:stCondLst>
                            <p:childTnLst>
                              <p:par>
                                <p:cTn id="531" presetID="22" presetClass="entr" presetSubtype="1" fill="hold" nodeType="afterEffect">
                                  <p:stCondLst>
                                    <p:cond delay="0"/>
                                  </p:stCondLst>
                                  <p:childTnLst>
                                    <p:set>
                                      <p:cBhvr>
                                        <p:cTn id="532" dur="1" fill="hold">
                                          <p:stCondLst>
                                            <p:cond delay="0"/>
                                          </p:stCondLst>
                                        </p:cTn>
                                        <p:tgtEl>
                                          <p:spTgt spid="148"/>
                                        </p:tgtEl>
                                        <p:attrNameLst>
                                          <p:attrName>style.visibility</p:attrName>
                                        </p:attrNameLst>
                                      </p:cBhvr>
                                      <p:to>
                                        <p:strVal val="visible"/>
                                      </p:to>
                                    </p:set>
                                    <p:animEffect transition="in" filter="wipe(up)">
                                      <p:cBhvr>
                                        <p:cTn id="533" dur="500"/>
                                        <p:tgtEl>
                                          <p:spTgt spid="148"/>
                                        </p:tgtEl>
                                      </p:cBhvr>
                                    </p:animEffect>
                                  </p:childTnLst>
                                </p:cTn>
                              </p:par>
                            </p:childTnLst>
                          </p:cTn>
                        </p:par>
                        <p:par>
                          <p:cTn id="534" fill="hold">
                            <p:stCondLst>
                              <p:cond delay="1000"/>
                            </p:stCondLst>
                            <p:childTnLst>
                              <p:par>
                                <p:cTn id="535" presetID="22" presetClass="entr" presetSubtype="8" fill="hold" nodeType="afterEffect">
                                  <p:stCondLst>
                                    <p:cond delay="0"/>
                                  </p:stCondLst>
                                  <p:childTnLst>
                                    <p:set>
                                      <p:cBhvr>
                                        <p:cTn id="536" dur="1" fill="hold">
                                          <p:stCondLst>
                                            <p:cond delay="0"/>
                                          </p:stCondLst>
                                        </p:cTn>
                                        <p:tgtEl>
                                          <p:spTgt spid="78"/>
                                        </p:tgtEl>
                                        <p:attrNameLst>
                                          <p:attrName>style.visibility</p:attrName>
                                        </p:attrNameLst>
                                      </p:cBhvr>
                                      <p:to>
                                        <p:strVal val="visible"/>
                                      </p:to>
                                    </p:set>
                                    <p:animEffect transition="in" filter="wipe(left)">
                                      <p:cBhvr>
                                        <p:cTn id="537" dur="500"/>
                                        <p:tgtEl>
                                          <p:spTgt spid="78"/>
                                        </p:tgtEl>
                                      </p:cBhvr>
                                    </p:animEffect>
                                  </p:childTnLst>
                                </p:cTn>
                              </p:par>
                            </p:childTnLst>
                          </p:cTn>
                        </p:par>
                        <p:par>
                          <p:cTn id="538" fill="hold">
                            <p:stCondLst>
                              <p:cond delay="1500"/>
                            </p:stCondLst>
                            <p:childTnLst>
                              <p:par>
                                <p:cTn id="539" presetID="22" presetClass="entr" presetSubtype="8" fill="hold" nodeType="afterEffect">
                                  <p:stCondLst>
                                    <p:cond delay="0"/>
                                  </p:stCondLst>
                                  <p:childTnLst>
                                    <p:set>
                                      <p:cBhvr>
                                        <p:cTn id="540" dur="1" fill="hold">
                                          <p:stCondLst>
                                            <p:cond delay="0"/>
                                          </p:stCondLst>
                                        </p:cTn>
                                        <p:tgtEl>
                                          <p:spTgt spid="82"/>
                                        </p:tgtEl>
                                        <p:attrNameLst>
                                          <p:attrName>style.visibility</p:attrName>
                                        </p:attrNameLst>
                                      </p:cBhvr>
                                      <p:to>
                                        <p:strVal val="visible"/>
                                      </p:to>
                                    </p:set>
                                    <p:animEffect transition="in" filter="wipe(left)">
                                      <p:cBhvr>
                                        <p:cTn id="541" dur="500"/>
                                        <p:tgtEl>
                                          <p:spTgt spid="82"/>
                                        </p:tgtEl>
                                      </p:cBhvr>
                                    </p:animEffect>
                                  </p:childTnLst>
                                </p:cTn>
                              </p:par>
                            </p:childTnLst>
                          </p:cTn>
                        </p:par>
                        <p:par>
                          <p:cTn id="542" fill="hold">
                            <p:stCondLst>
                              <p:cond delay="2000"/>
                            </p:stCondLst>
                            <p:childTnLst>
                              <p:par>
                                <p:cTn id="543" presetID="22" presetClass="entr" presetSubtype="1" fill="hold" nodeType="afterEffect">
                                  <p:stCondLst>
                                    <p:cond delay="0"/>
                                  </p:stCondLst>
                                  <p:childTnLst>
                                    <p:set>
                                      <p:cBhvr>
                                        <p:cTn id="544" dur="1" fill="hold">
                                          <p:stCondLst>
                                            <p:cond delay="0"/>
                                          </p:stCondLst>
                                        </p:cTn>
                                        <p:tgtEl>
                                          <p:spTgt spid="88"/>
                                        </p:tgtEl>
                                        <p:attrNameLst>
                                          <p:attrName>style.visibility</p:attrName>
                                        </p:attrNameLst>
                                      </p:cBhvr>
                                      <p:to>
                                        <p:strVal val="visible"/>
                                      </p:to>
                                    </p:set>
                                    <p:animEffect transition="in" filter="wipe(up)">
                                      <p:cBhvr>
                                        <p:cTn id="545" dur="500"/>
                                        <p:tgtEl>
                                          <p:spTgt spid="88"/>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xit" presetSubtype="1" fill="hold" nodeType="clickEffect">
                                  <p:stCondLst>
                                    <p:cond delay="0"/>
                                  </p:stCondLst>
                                  <p:childTnLst>
                                    <p:animEffect transition="out" filter="wipe(up)">
                                      <p:cBhvr>
                                        <p:cTn id="549" dur="500"/>
                                        <p:tgtEl>
                                          <p:spTgt spid="119"/>
                                        </p:tgtEl>
                                      </p:cBhvr>
                                    </p:animEffect>
                                    <p:set>
                                      <p:cBhvr>
                                        <p:cTn id="550" dur="1" fill="hold">
                                          <p:stCondLst>
                                            <p:cond delay="499"/>
                                          </p:stCondLst>
                                        </p:cTn>
                                        <p:tgtEl>
                                          <p:spTgt spid="119"/>
                                        </p:tgtEl>
                                        <p:attrNameLst>
                                          <p:attrName>style.visibility</p:attrName>
                                        </p:attrNameLst>
                                      </p:cBhvr>
                                      <p:to>
                                        <p:strVal val="hidden"/>
                                      </p:to>
                                    </p:set>
                                  </p:childTnLst>
                                </p:cTn>
                              </p:par>
                              <p:par>
                                <p:cTn id="551" presetID="22" presetClass="exit" presetSubtype="4" fill="hold" nodeType="withEffect">
                                  <p:stCondLst>
                                    <p:cond delay="0"/>
                                  </p:stCondLst>
                                  <p:childTnLst>
                                    <p:animEffect transition="out" filter="wipe(down)">
                                      <p:cBhvr>
                                        <p:cTn id="552" dur="500"/>
                                        <p:tgtEl>
                                          <p:spTgt spid="34"/>
                                        </p:tgtEl>
                                      </p:cBhvr>
                                    </p:animEffect>
                                    <p:set>
                                      <p:cBhvr>
                                        <p:cTn id="553" dur="1" fill="hold">
                                          <p:stCondLst>
                                            <p:cond delay="499"/>
                                          </p:stCondLst>
                                        </p:cTn>
                                        <p:tgtEl>
                                          <p:spTgt spid="34"/>
                                        </p:tgtEl>
                                        <p:attrNameLst>
                                          <p:attrName>style.visibility</p:attrName>
                                        </p:attrNameLst>
                                      </p:cBhvr>
                                      <p:to>
                                        <p:strVal val="hidden"/>
                                      </p:to>
                                    </p:set>
                                  </p:childTnLst>
                                </p:cTn>
                              </p:par>
                            </p:childTnLst>
                          </p:cTn>
                        </p:par>
                      </p:childTnLst>
                    </p:cTn>
                  </p:par>
                  <p:par>
                    <p:cTn id="554" fill="hold">
                      <p:stCondLst>
                        <p:cond delay="indefinite"/>
                      </p:stCondLst>
                      <p:childTnLst>
                        <p:par>
                          <p:cTn id="555" fill="hold">
                            <p:stCondLst>
                              <p:cond delay="0"/>
                            </p:stCondLst>
                            <p:childTnLst>
                              <p:par>
                                <p:cTn id="556" presetID="22" presetClass="exit" presetSubtype="8" fill="hold" nodeType="clickEffect">
                                  <p:stCondLst>
                                    <p:cond delay="0"/>
                                  </p:stCondLst>
                                  <p:childTnLst>
                                    <p:animEffect transition="out" filter="wipe(left)">
                                      <p:cBhvr>
                                        <p:cTn id="557" dur="500"/>
                                        <p:tgtEl>
                                          <p:spTgt spid="160"/>
                                        </p:tgtEl>
                                      </p:cBhvr>
                                    </p:animEffect>
                                    <p:set>
                                      <p:cBhvr>
                                        <p:cTn id="558" dur="1" fill="hold">
                                          <p:stCondLst>
                                            <p:cond delay="499"/>
                                          </p:stCondLst>
                                        </p:cTn>
                                        <p:tgtEl>
                                          <p:spTgt spid="160"/>
                                        </p:tgtEl>
                                        <p:attrNameLst>
                                          <p:attrName>style.visibility</p:attrName>
                                        </p:attrNameLst>
                                      </p:cBhvr>
                                      <p:to>
                                        <p:strVal val="hidden"/>
                                      </p:to>
                                    </p:set>
                                  </p:childTnLst>
                                </p:cTn>
                              </p:par>
                              <p:par>
                                <p:cTn id="559" presetID="22" presetClass="exit" presetSubtype="8" fill="hold" nodeType="withEffect">
                                  <p:stCondLst>
                                    <p:cond delay="0"/>
                                  </p:stCondLst>
                                  <p:childTnLst>
                                    <p:animEffect transition="out" filter="wipe(left)">
                                      <p:cBhvr>
                                        <p:cTn id="560" dur="500"/>
                                        <p:tgtEl>
                                          <p:spTgt spid="161"/>
                                        </p:tgtEl>
                                      </p:cBhvr>
                                    </p:animEffect>
                                    <p:set>
                                      <p:cBhvr>
                                        <p:cTn id="561" dur="1" fill="hold">
                                          <p:stCondLst>
                                            <p:cond delay="499"/>
                                          </p:stCondLst>
                                        </p:cTn>
                                        <p:tgtEl>
                                          <p:spTgt spid="161"/>
                                        </p:tgtEl>
                                        <p:attrNameLst>
                                          <p:attrName>style.visibility</p:attrName>
                                        </p:attrNameLst>
                                      </p:cBhvr>
                                      <p:to>
                                        <p:strVal val="hidden"/>
                                      </p:to>
                                    </p:set>
                                  </p:childTnLst>
                                </p:cTn>
                              </p:par>
                            </p:childTnLst>
                          </p:cTn>
                        </p:par>
                      </p:childTnLst>
                    </p:cTn>
                  </p:par>
                  <p:par>
                    <p:cTn id="562" fill="hold">
                      <p:stCondLst>
                        <p:cond delay="indefinite"/>
                      </p:stCondLst>
                      <p:childTnLst>
                        <p:par>
                          <p:cTn id="563" fill="hold">
                            <p:stCondLst>
                              <p:cond delay="0"/>
                            </p:stCondLst>
                            <p:childTnLst>
                              <p:par>
                                <p:cTn id="564" presetID="22" presetClass="entr" presetSubtype="4" fill="hold" nodeType="clickEffect">
                                  <p:stCondLst>
                                    <p:cond delay="0"/>
                                  </p:stCondLst>
                                  <p:childTnLst>
                                    <p:set>
                                      <p:cBhvr>
                                        <p:cTn id="565" dur="1" fill="hold">
                                          <p:stCondLst>
                                            <p:cond delay="0"/>
                                          </p:stCondLst>
                                        </p:cTn>
                                        <p:tgtEl>
                                          <p:spTgt spid="165"/>
                                        </p:tgtEl>
                                        <p:attrNameLst>
                                          <p:attrName>style.visibility</p:attrName>
                                        </p:attrNameLst>
                                      </p:cBhvr>
                                      <p:to>
                                        <p:strVal val="visible"/>
                                      </p:to>
                                    </p:set>
                                    <p:animEffect transition="in" filter="wipe(down)">
                                      <p:cBhvr>
                                        <p:cTn id="566" dur="500"/>
                                        <p:tgtEl>
                                          <p:spTgt spid="165"/>
                                        </p:tgtEl>
                                      </p:cBhvr>
                                    </p:animEffect>
                                  </p:childTnLst>
                                </p:cTn>
                              </p:par>
                            </p:childTnLst>
                          </p:cTn>
                        </p:par>
                        <p:par>
                          <p:cTn id="567" fill="hold">
                            <p:stCondLst>
                              <p:cond delay="500"/>
                            </p:stCondLst>
                            <p:childTnLst>
                              <p:par>
                                <p:cTn id="568" presetID="22" presetClass="entr" presetSubtype="4" fill="hold" nodeType="afterEffect">
                                  <p:stCondLst>
                                    <p:cond delay="0"/>
                                  </p:stCondLst>
                                  <p:childTnLst>
                                    <p:set>
                                      <p:cBhvr>
                                        <p:cTn id="569" dur="1" fill="hold">
                                          <p:stCondLst>
                                            <p:cond delay="0"/>
                                          </p:stCondLst>
                                        </p:cTn>
                                        <p:tgtEl>
                                          <p:spTgt spid="167"/>
                                        </p:tgtEl>
                                        <p:attrNameLst>
                                          <p:attrName>style.visibility</p:attrName>
                                        </p:attrNameLst>
                                      </p:cBhvr>
                                      <p:to>
                                        <p:strVal val="visible"/>
                                      </p:to>
                                    </p:set>
                                    <p:animEffect transition="in" filter="wipe(down)">
                                      <p:cBhvr>
                                        <p:cTn id="570" dur="500"/>
                                        <p:tgtEl>
                                          <p:spTgt spid="167"/>
                                        </p:tgtEl>
                                      </p:cBhvr>
                                    </p:animEffect>
                                  </p:childTnLst>
                                </p:cTn>
                              </p:par>
                            </p:childTnLst>
                          </p:cTn>
                        </p:par>
                        <p:par>
                          <p:cTn id="571" fill="hold">
                            <p:stCondLst>
                              <p:cond delay="1000"/>
                            </p:stCondLst>
                            <p:childTnLst>
                              <p:par>
                                <p:cTn id="572" presetID="22" presetClass="entr" presetSubtype="4" fill="hold" nodeType="afterEffect">
                                  <p:stCondLst>
                                    <p:cond delay="0"/>
                                  </p:stCondLst>
                                  <p:childTnLst>
                                    <p:set>
                                      <p:cBhvr>
                                        <p:cTn id="573" dur="1" fill="hold">
                                          <p:stCondLst>
                                            <p:cond delay="0"/>
                                          </p:stCondLst>
                                        </p:cTn>
                                        <p:tgtEl>
                                          <p:spTgt spid="169"/>
                                        </p:tgtEl>
                                        <p:attrNameLst>
                                          <p:attrName>style.visibility</p:attrName>
                                        </p:attrNameLst>
                                      </p:cBhvr>
                                      <p:to>
                                        <p:strVal val="visible"/>
                                      </p:to>
                                    </p:set>
                                    <p:animEffect transition="in" filter="wipe(down)">
                                      <p:cBhvr>
                                        <p:cTn id="574" dur="500"/>
                                        <p:tgtEl>
                                          <p:spTgt spid="169"/>
                                        </p:tgtEl>
                                      </p:cBhvr>
                                    </p:animEffect>
                                  </p:childTnLst>
                                </p:cTn>
                              </p:par>
                            </p:childTnLst>
                          </p:cTn>
                        </p:par>
                      </p:childTnLst>
                    </p:cTn>
                  </p:par>
                  <p:par>
                    <p:cTn id="575" fill="hold">
                      <p:stCondLst>
                        <p:cond delay="indefinite"/>
                      </p:stCondLst>
                      <p:childTnLst>
                        <p:par>
                          <p:cTn id="576" fill="hold">
                            <p:stCondLst>
                              <p:cond delay="0"/>
                            </p:stCondLst>
                            <p:childTnLst>
                              <p:par>
                                <p:cTn id="577" presetID="23" presetClass="exit" presetSubtype="32" fill="hold" grpId="1" nodeType="clickEffect">
                                  <p:stCondLst>
                                    <p:cond delay="0"/>
                                  </p:stCondLst>
                                  <p:childTnLst>
                                    <p:anim calcmode="lin" valueType="num">
                                      <p:cBhvr>
                                        <p:cTn id="578" dur="500"/>
                                        <p:tgtEl>
                                          <p:spTgt spid="196"/>
                                        </p:tgtEl>
                                        <p:attrNameLst>
                                          <p:attrName>ppt_w</p:attrName>
                                        </p:attrNameLst>
                                      </p:cBhvr>
                                      <p:tavLst>
                                        <p:tav tm="0">
                                          <p:val>
                                            <p:strVal val="ppt_w"/>
                                          </p:val>
                                        </p:tav>
                                        <p:tav tm="100000">
                                          <p:val>
                                            <p:fltVal val="0"/>
                                          </p:val>
                                        </p:tav>
                                      </p:tavLst>
                                    </p:anim>
                                    <p:anim calcmode="lin" valueType="num">
                                      <p:cBhvr>
                                        <p:cTn id="579" dur="500"/>
                                        <p:tgtEl>
                                          <p:spTgt spid="196"/>
                                        </p:tgtEl>
                                        <p:attrNameLst>
                                          <p:attrName>ppt_h</p:attrName>
                                        </p:attrNameLst>
                                      </p:cBhvr>
                                      <p:tavLst>
                                        <p:tav tm="0">
                                          <p:val>
                                            <p:strVal val="ppt_h"/>
                                          </p:val>
                                        </p:tav>
                                        <p:tav tm="100000">
                                          <p:val>
                                            <p:fltVal val="0"/>
                                          </p:val>
                                        </p:tav>
                                      </p:tavLst>
                                    </p:anim>
                                    <p:set>
                                      <p:cBhvr>
                                        <p:cTn id="580" dur="1" fill="hold">
                                          <p:stCondLst>
                                            <p:cond delay="499"/>
                                          </p:stCondLst>
                                        </p:cTn>
                                        <p:tgtEl>
                                          <p:spTgt spid="196"/>
                                        </p:tgtEl>
                                        <p:attrNameLst>
                                          <p:attrName>style.visibility</p:attrName>
                                        </p:attrNameLst>
                                      </p:cBhvr>
                                      <p:to>
                                        <p:strVal val="hidden"/>
                                      </p:to>
                                    </p:set>
                                  </p:childTnLst>
                                </p:cTn>
                              </p:par>
                            </p:childTnLst>
                          </p:cTn>
                        </p:par>
                      </p:childTnLst>
                    </p:cTn>
                  </p:par>
                  <p:par>
                    <p:cTn id="581" fill="hold">
                      <p:stCondLst>
                        <p:cond delay="indefinite"/>
                      </p:stCondLst>
                      <p:childTnLst>
                        <p:par>
                          <p:cTn id="582" fill="hold">
                            <p:stCondLst>
                              <p:cond delay="0"/>
                            </p:stCondLst>
                            <p:childTnLst>
                              <p:par>
                                <p:cTn id="583" presetID="23" presetClass="entr" presetSubtype="16" fill="hold" grpId="0" nodeType="clickEffect">
                                  <p:stCondLst>
                                    <p:cond delay="0"/>
                                  </p:stCondLst>
                                  <p:childTnLst>
                                    <p:set>
                                      <p:cBhvr>
                                        <p:cTn id="584" dur="1" fill="hold">
                                          <p:stCondLst>
                                            <p:cond delay="0"/>
                                          </p:stCondLst>
                                        </p:cTn>
                                        <p:tgtEl>
                                          <p:spTgt spid="197"/>
                                        </p:tgtEl>
                                        <p:attrNameLst>
                                          <p:attrName>style.visibility</p:attrName>
                                        </p:attrNameLst>
                                      </p:cBhvr>
                                      <p:to>
                                        <p:strVal val="visible"/>
                                      </p:to>
                                    </p:set>
                                    <p:anim calcmode="lin" valueType="num">
                                      <p:cBhvr>
                                        <p:cTn id="585" dur="500" fill="hold"/>
                                        <p:tgtEl>
                                          <p:spTgt spid="197"/>
                                        </p:tgtEl>
                                        <p:attrNameLst>
                                          <p:attrName>ppt_w</p:attrName>
                                        </p:attrNameLst>
                                      </p:cBhvr>
                                      <p:tavLst>
                                        <p:tav tm="0">
                                          <p:val>
                                            <p:fltVal val="0"/>
                                          </p:val>
                                        </p:tav>
                                        <p:tav tm="100000">
                                          <p:val>
                                            <p:strVal val="#ppt_w"/>
                                          </p:val>
                                        </p:tav>
                                      </p:tavLst>
                                    </p:anim>
                                    <p:anim calcmode="lin" valueType="num">
                                      <p:cBhvr>
                                        <p:cTn id="586" dur="500" fill="hold"/>
                                        <p:tgtEl>
                                          <p:spTgt spid="197"/>
                                        </p:tgtEl>
                                        <p:attrNameLst>
                                          <p:attrName>ppt_h</p:attrName>
                                        </p:attrNameLst>
                                      </p:cBhvr>
                                      <p:tavLst>
                                        <p:tav tm="0">
                                          <p:val>
                                            <p:fltVal val="0"/>
                                          </p:val>
                                        </p:tav>
                                        <p:tav tm="100000">
                                          <p:val>
                                            <p:strVal val="#ppt_h"/>
                                          </p:val>
                                        </p:tav>
                                      </p:tavLst>
                                    </p:anim>
                                  </p:childTnLst>
                                </p:cTn>
                              </p:par>
                            </p:childTnLst>
                          </p:cTn>
                        </p:par>
                      </p:childTnLst>
                    </p:cTn>
                  </p:par>
                  <p:par>
                    <p:cTn id="587" fill="hold">
                      <p:stCondLst>
                        <p:cond delay="indefinite"/>
                      </p:stCondLst>
                      <p:childTnLst>
                        <p:par>
                          <p:cTn id="588" fill="hold">
                            <p:stCondLst>
                              <p:cond delay="0"/>
                            </p:stCondLst>
                            <p:childTnLst>
                              <p:par>
                                <p:cTn id="589" presetID="23" presetClass="exit" presetSubtype="32" fill="hold" grpId="1" nodeType="clickEffect">
                                  <p:stCondLst>
                                    <p:cond delay="0"/>
                                  </p:stCondLst>
                                  <p:childTnLst>
                                    <p:anim calcmode="lin" valueType="num">
                                      <p:cBhvr>
                                        <p:cTn id="590" dur="500"/>
                                        <p:tgtEl>
                                          <p:spTgt spid="2"/>
                                        </p:tgtEl>
                                        <p:attrNameLst>
                                          <p:attrName>ppt_w</p:attrName>
                                        </p:attrNameLst>
                                      </p:cBhvr>
                                      <p:tavLst>
                                        <p:tav tm="0">
                                          <p:val>
                                            <p:strVal val="ppt_w"/>
                                          </p:val>
                                        </p:tav>
                                        <p:tav tm="100000">
                                          <p:val>
                                            <p:fltVal val="0"/>
                                          </p:val>
                                        </p:tav>
                                      </p:tavLst>
                                    </p:anim>
                                    <p:anim calcmode="lin" valueType="num">
                                      <p:cBhvr>
                                        <p:cTn id="591" dur="500"/>
                                        <p:tgtEl>
                                          <p:spTgt spid="2"/>
                                        </p:tgtEl>
                                        <p:attrNameLst>
                                          <p:attrName>ppt_h</p:attrName>
                                        </p:attrNameLst>
                                      </p:cBhvr>
                                      <p:tavLst>
                                        <p:tav tm="0">
                                          <p:val>
                                            <p:strVal val="ppt_h"/>
                                          </p:val>
                                        </p:tav>
                                        <p:tav tm="100000">
                                          <p:val>
                                            <p:fltVal val="0"/>
                                          </p:val>
                                        </p:tav>
                                      </p:tavLst>
                                    </p:anim>
                                    <p:set>
                                      <p:cBhvr>
                                        <p:cTn id="592" dur="1" fill="hold">
                                          <p:stCondLst>
                                            <p:cond delay="499"/>
                                          </p:stCondLst>
                                        </p:cTn>
                                        <p:tgtEl>
                                          <p:spTgt spid="2"/>
                                        </p:tgtEl>
                                        <p:attrNameLst>
                                          <p:attrName>style.visibility</p:attrName>
                                        </p:attrNameLst>
                                      </p:cBhvr>
                                      <p:to>
                                        <p:strVal val="hidden"/>
                                      </p:to>
                                    </p:set>
                                  </p:childTnLst>
                                </p:cTn>
                              </p:par>
                            </p:childTnLst>
                          </p:cTn>
                        </p:par>
                      </p:childTnLst>
                    </p:cTn>
                  </p:par>
                  <p:par>
                    <p:cTn id="593" fill="hold">
                      <p:stCondLst>
                        <p:cond delay="indefinite"/>
                      </p:stCondLst>
                      <p:childTnLst>
                        <p:par>
                          <p:cTn id="594" fill="hold">
                            <p:stCondLst>
                              <p:cond delay="0"/>
                            </p:stCondLst>
                            <p:childTnLst>
                              <p:par>
                                <p:cTn id="595" presetID="23" presetClass="entr" presetSubtype="16" fill="hold" grpId="0" nodeType="clickEffect">
                                  <p:stCondLst>
                                    <p:cond delay="0"/>
                                  </p:stCondLst>
                                  <p:childTnLst>
                                    <p:set>
                                      <p:cBhvr>
                                        <p:cTn id="596" dur="1" fill="hold">
                                          <p:stCondLst>
                                            <p:cond delay="0"/>
                                          </p:stCondLst>
                                        </p:cTn>
                                        <p:tgtEl>
                                          <p:spTgt spid="125"/>
                                        </p:tgtEl>
                                        <p:attrNameLst>
                                          <p:attrName>style.visibility</p:attrName>
                                        </p:attrNameLst>
                                      </p:cBhvr>
                                      <p:to>
                                        <p:strVal val="visible"/>
                                      </p:to>
                                    </p:set>
                                    <p:anim calcmode="lin" valueType="num">
                                      <p:cBhvr>
                                        <p:cTn id="597" dur="500" fill="hold"/>
                                        <p:tgtEl>
                                          <p:spTgt spid="125"/>
                                        </p:tgtEl>
                                        <p:attrNameLst>
                                          <p:attrName>ppt_w</p:attrName>
                                        </p:attrNameLst>
                                      </p:cBhvr>
                                      <p:tavLst>
                                        <p:tav tm="0">
                                          <p:val>
                                            <p:fltVal val="0"/>
                                          </p:val>
                                        </p:tav>
                                        <p:tav tm="100000">
                                          <p:val>
                                            <p:strVal val="#ppt_w"/>
                                          </p:val>
                                        </p:tav>
                                      </p:tavLst>
                                    </p:anim>
                                    <p:anim calcmode="lin" valueType="num">
                                      <p:cBhvr>
                                        <p:cTn id="598" dur="500" fill="hold"/>
                                        <p:tgtEl>
                                          <p:spTgt spid="125"/>
                                        </p:tgtEl>
                                        <p:attrNameLst>
                                          <p:attrName>ppt_h</p:attrName>
                                        </p:attrNameLst>
                                      </p:cBhvr>
                                      <p:tavLst>
                                        <p:tav tm="0">
                                          <p:val>
                                            <p:fltVal val="0"/>
                                          </p:val>
                                        </p:tav>
                                        <p:tav tm="100000">
                                          <p:val>
                                            <p:strVal val="#ppt_h"/>
                                          </p:val>
                                        </p:tav>
                                      </p:tavLst>
                                    </p:anim>
                                  </p:childTnLst>
                                </p:cTn>
                              </p:par>
                            </p:childTnLst>
                          </p:cTn>
                        </p:par>
                      </p:childTnLst>
                    </p:cTn>
                  </p:par>
                  <p:par>
                    <p:cTn id="599" fill="hold">
                      <p:stCondLst>
                        <p:cond delay="indefinite"/>
                      </p:stCondLst>
                      <p:childTnLst>
                        <p:par>
                          <p:cTn id="600" fill="hold">
                            <p:stCondLst>
                              <p:cond delay="0"/>
                            </p:stCondLst>
                            <p:childTnLst>
                              <p:par>
                                <p:cTn id="601" presetID="23" presetClass="exit" presetSubtype="32" fill="hold" grpId="1" nodeType="clickEffect">
                                  <p:stCondLst>
                                    <p:cond delay="0"/>
                                  </p:stCondLst>
                                  <p:childTnLst>
                                    <p:anim calcmode="lin" valueType="num">
                                      <p:cBhvr>
                                        <p:cTn id="602" dur="500"/>
                                        <p:tgtEl>
                                          <p:spTgt spid="4"/>
                                        </p:tgtEl>
                                        <p:attrNameLst>
                                          <p:attrName>ppt_w</p:attrName>
                                        </p:attrNameLst>
                                      </p:cBhvr>
                                      <p:tavLst>
                                        <p:tav tm="0">
                                          <p:val>
                                            <p:strVal val="ppt_w"/>
                                          </p:val>
                                        </p:tav>
                                        <p:tav tm="100000">
                                          <p:val>
                                            <p:fltVal val="0"/>
                                          </p:val>
                                        </p:tav>
                                      </p:tavLst>
                                    </p:anim>
                                    <p:anim calcmode="lin" valueType="num">
                                      <p:cBhvr>
                                        <p:cTn id="603" dur="500"/>
                                        <p:tgtEl>
                                          <p:spTgt spid="4"/>
                                        </p:tgtEl>
                                        <p:attrNameLst>
                                          <p:attrName>ppt_h</p:attrName>
                                        </p:attrNameLst>
                                      </p:cBhvr>
                                      <p:tavLst>
                                        <p:tav tm="0">
                                          <p:val>
                                            <p:strVal val="ppt_h"/>
                                          </p:val>
                                        </p:tav>
                                        <p:tav tm="100000">
                                          <p:val>
                                            <p:fltVal val="0"/>
                                          </p:val>
                                        </p:tav>
                                      </p:tavLst>
                                    </p:anim>
                                    <p:set>
                                      <p:cBhvr>
                                        <p:cTn id="604" dur="1" fill="hold">
                                          <p:stCondLst>
                                            <p:cond delay="499"/>
                                          </p:stCondLst>
                                        </p:cTn>
                                        <p:tgtEl>
                                          <p:spTgt spid="4"/>
                                        </p:tgtEl>
                                        <p:attrNameLst>
                                          <p:attrName>style.visibility</p:attrName>
                                        </p:attrNameLst>
                                      </p:cBhvr>
                                      <p:to>
                                        <p:strVal val="hidden"/>
                                      </p:to>
                                    </p:set>
                                  </p:childTnLst>
                                </p:cTn>
                              </p:par>
                            </p:childTnLst>
                          </p:cTn>
                        </p:par>
                      </p:childTnLst>
                    </p:cTn>
                  </p:par>
                  <p:par>
                    <p:cTn id="605" fill="hold">
                      <p:stCondLst>
                        <p:cond delay="indefinite"/>
                      </p:stCondLst>
                      <p:childTnLst>
                        <p:par>
                          <p:cTn id="606" fill="hold">
                            <p:stCondLst>
                              <p:cond delay="0"/>
                            </p:stCondLst>
                            <p:childTnLst>
                              <p:par>
                                <p:cTn id="607" presetID="23" presetClass="entr" presetSubtype="16" fill="hold" grpId="0" nodeType="clickEffect">
                                  <p:stCondLst>
                                    <p:cond delay="0"/>
                                  </p:stCondLst>
                                  <p:childTnLst>
                                    <p:set>
                                      <p:cBhvr>
                                        <p:cTn id="608" dur="1" fill="hold">
                                          <p:stCondLst>
                                            <p:cond delay="0"/>
                                          </p:stCondLst>
                                        </p:cTn>
                                        <p:tgtEl>
                                          <p:spTgt spid="126"/>
                                        </p:tgtEl>
                                        <p:attrNameLst>
                                          <p:attrName>style.visibility</p:attrName>
                                        </p:attrNameLst>
                                      </p:cBhvr>
                                      <p:to>
                                        <p:strVal val="visible"/>
                                      </p:to>
                                    </p:set>
                                    <p:anim calcmode="lin" valueType="num">
                                      <p:cBhvr>
                                        <p:cTn id="609" dur="500" fill="hold"/>
                                        <p:tgtEl>
                                          <p:spTgt spid="126"/>
                                        </p:tgtEl>
                                        <p:attrNameLst>
                                          <p:attrName>ppt_w</p:attrName>
                                        </p:attrNameLst>
                                      </p:cBhvr>
                                      <p:tavLst>
                                        <p:tav tm="0">
                                          <p:val>
                                            <p:fltVal val="0"/>
                                          </p:val>
                                        </p:tav>
                                        <p:tav tm="100000">
                                          <p:val>
                                            <p:strVal val="#ppt_w"/>
                                          </p:val>
                                        </p:tav>
                                      </p:tavLst>
                                    </p:anim>
                                    <p:anim calcmode="lin" valueType="num">
                                      <p:cBhvr>
                                        <p:cTn id="610" dur="500" fill="hold"/>
                                        <p:tgtEl>
                                          <p:spTgt spid="126"/>
                                        </p:tgtEl>
                                        <p:attrNameLst>
                                          <p:attrName>ppt_h</p:attrName>
                                        </p:attrNameLst>
                                      </p:cBhvr>
                                      <p:tavLst>
                                        <p:tav tm="0">
                                          <p:val>
                                            <p:fltVal val="0"/>
                                          </p:val>
                                        </p:tav>
                                        <p:tav tm="100000">
                                          <p:val>
                                            <p:strVal val="#ppt_h"/>
                                          </p:val>
                                        </p:tav>
                                      </p:tavLst>
                                    </p:anim>
                                  </p:childTnLst>
                                </p:cTn>
                              </p:par>
                            </p:childTnLst>
                          </p:cTn>
                        </p:par>
                      </p:childTnLst>
                    </p:cTn>
                  </p:par>
                  <p:par>
                    <p:cTn id="611" fill="hold">
                      <p:stCondLst>
                        <p:cond delay="indefinite"/>
                      </p:stCondLst>
                      <p:childTnLst>
                        <p:par>
                          <p:cTn id="612" fill="hold">
                            <p:stCondLst>
                              <p:cond delay="0"/>
                            </p:stCondLst>
                            <p:childTnLst>
                              <p:par>
                                <p:cTn id="613" presetID="23" presetClass="entr" presetSubtype="16" fill="hold" grpId="0" nodeType="clickEffect">
                                  <p:stCondLst>
                                    <p:cond delay="0"/>
                                  </p:stCondLst>
                                  <p:childTnLst>
                                    <p:set>
                                      <p:cBhvr>
                                        <p:cTn id="614" dur="1" fill="hold">
                                          <p:stCondLst>
                                            <p:cond delay="0"/>
                                          </p:stCondLst>
                                        </p:cTn>
                                        <p:tgtEl>
                                          <p:spTgt spid="133"/>
                                        </p:tgtEl>
                                        <p:attrNameLst>
                                          <p:attrName>style.visibility</p:attrName>
                                        </p:attrNameLst>
                                      </p:cBhvr>
                                      <p:to>
                                        <p:strVal val="visible"/>
                                      </p:to>
                                    </p:set>
                                    <p:anim calcmode="lin" valueType="num">
                                      <p:cBhvr>
                                        <p:cTn id="615" dur="500" fill="hold"/>
                                        <p:tgtEl>
                                          <p:spTgt spid="133"/>
                                        </p:tgtEl>
                                        <p:attrNameLst>
                                          <p:attrName>ppt_w</p:attrName>
                                        </p:attrNameLst>
                                      </p:cBhvr>
                                      <p:tavLst>
                                        <p:tav tm="0">
                                          <p:val>
                                            <p:fltVal val="0"/>
                                          </p:val>
                                        </p:tav>
                                        <p:tav tm="100000">
                                          <p:val>
                                            <p:strVal val="#ppt_w"/>
                                          </p:val>
                                        </p:tav>
                                      </p:tavLst>
                                    </p:anim>
                                    <p:anim calcmode="lin" valueType="num">
                                      <p:cBhvr>
                                        <p:cTn id="616" dur="500" fill="hold"/>
                                        <p:tgtEl>
                                          <p:spTgt spid="133"/>
                                        </p:tgtEl>
                                        <p:attrNameLst>
                                          <p:attrName>ppt_h</p:attrName>
                                        </p:attrNameLst>
                                      </p:cBhvr>
                                      <p:tavLst>
                                        <p:tav tm="0">
                                          <p:val>
                                            <p:fltVal val="0"/>
                                          </p:val>
                                        </p:tav>
                                        <p:tav tm="100000">
                                          <p:val>
                                            <p:strVal val="#ppt_h"/>
                                          </p:val>
                                        </p:tav>
                                      </p:tavLst>
                                    </p:anim>
                                  </p:childTnLst>
                                </p:cTn>
                              </p:par>
                            </p:childTnLst>
                          </p:cTn>
                        </p:par>
                      </p:childTnLst>
                    </p:cTn>
                  </p:par>
                  <p:par>
                    <p:cTn id="617" fill="hold">
                      <p:stCondLst>
                        <p:cond delay="indefinite"/>
                      </p:stCondLst>
                      <p:childTnLst>
                        <p:par>
                          <p:cTn id="618" fill="hold">
                            <p:stCondLst>
                              <p:cond delay="0"/>
                            </p:stCondLst>
                            <p:childTnLst>
                              <p:par>
                                <p:cTn id="619" presetID="23" presetClass="entr" presetSubtype="16" fill="hold" grpId="0" nodeType="clickEffect">
                                  <p:stCondLst>
                                    <p:cond delay="0"/>
                                  </p:stCondLst>
                                  <p:childTnLst>
                                    <p:set>
                                      <p:cBhvr>
                                        <p:cTn id="620" dur="1" fill="hold">
                                          <p:stCondLst>
                                            <p:cond delay="0"/>
                                          </p:stCondLst>
                                        </p:cTn>
                                        <p:tgtEl>
                                          <p:spTgt spid="134"/>
                                        </p:tgtEl>
                                        <p:attrNameLst>
                                          <p:attrName>style.visibility</p:attrName>
                                        </p:attrNameLst>
                                      </p:cBhvr>
                                      <p:to>
                                        <p:strVal val="visible"/>
                                      </p:to>
                                    </p:set>
                                    <p:anim calcmode="lin" valueType="num">
                                      <p:cBhvr>
                                        <p:cTn id="621" dur="500" fill="hold"/>
                                        <p:tgtEl>
                                          <p:spTgt spid="134"/>
                                        </p:tgtEl>
                                        <p:attrNameLst>
                                          <p:attrName>ppt_w</p:attrName>
                                        </p:attrNameLst>
                                      </p:cBhvr>
                                      <p:tavLst>
                                        <p:tav tm="0">
                                          <p:val>
                                            <p:fltVal val="0"/>
                                          </p:val>
                                        </p:tav>
                                        <p:tav tm="100000">
                                          <p:val>
                                            <p:strVal val="#ppt_w"/>
                                          </p:val>
                                        </p:tav>
                                      </p:tavLst>
                                    </p:anim>
                                    <p:anim calcmode="lin" valueType="num">
                                      <p:cBhvr>
                                        <p:cTn id="622" dur="500" fill="hold"/>
                                        <p:tgtEl>
                                          <p:spTgt spid="134"/>
                                        </p:tgtEl>
                                        <p:attrNameLst>
                                          <p:attrName>ppt_h</p:attrName>
                                        </p:attrNameLst>
                                      </p:cBhvr>
                                      <p:tavLst>
                                        <p:tav tm="0">
                                          <p:val>
                                            <p:fltVal val="0"/>
                                          </p:val>
                                        </p:tav>
                                        <p:tav tm="100000">
                                          <p:val>
                                            <p:strVal val="#ppt_h"/>
                                          </p:val>
                                        </p:tav>
                                      </p:tavLst>
                                    </p:anim>
                                  </p:childTnLst>
                                </p:cTn>
                              </p:par>
                            </p:childTnLst>
                          </p:cTn>
                        </p:par>
                      </p:childTnLst>
                    </p:cTn>
                  </p:par>
                  <p:par>
                    <p:cTn id="623" fill="hold">
                      <p:stCondLst>
                        <p:cond delay="indefinite"/>
                      </p:stCondLst>
                      <p:childTnLst>
                        <p:par>
                          <p:cTn id="624" fill="hold">
                            <p:stCondLst>
                              <p:cond delay="0"/>
                            </p:stCondLst>
                            <p:childTnLst>
                              <p:par>
                                <p:cTn id="625" presetID="23" presetClass="exit" presetSubtype="32" fill="hold" grpId="1" nodeType="clickEffect">
                                  <p:stCondLst>
                                    <p:cond delay="0"/>
                                  </p:stCondLst>
                                  <p:childTnLst>
                                    <p:anim calcmode="lin" valueType="num">
                                      <p:cBhvr>
                                        <p:cTn id="626" dur="500"/>
                                        <p:tgtEl>
                                          <p:spTgt spid="197"/>
                                        </p:tgtEl>
                                        <p:attrNameLst>
                                          <p:attrName>ppt_w</p:attrName>
                                        </p:attrNameLst>
                                      </p:cBhvr>
                                      <p:tavLst>
                                        <p:tav tm="0">
                                          <p:val>
                                            <p:strVal val="ppt_w"/>
                                          </p:val>
                                        </p:tav>
                                        <p:tav tm="100000">
                                          <p:val>
                                            <p:fltVal val="0"/>
                                          </p:val>
                                        </p:tav>
                                      </p:tavLst>
                                    </p:anim>
                                    <p:anim calcmode="lin" valueType="num">
                                      <p:cBhvr>
                                        <p:cTn id="627" dur="500"/>
                                        <p:tgtEl>
                                          <p:spTgt spid="197"/>
                                        </p:tgtEl>
                                        <p:attrNameLst>
                                          <p:attrName>ppt_h</p:attrName>
                                        </p:attrNameLst>
                                      </p:cBhvr>
                                      <p:tavLst>
                                        <p:tav tm="0">
                                          <p:val>
                                            <p:strVal val="ppt_h"/>
                                          </p:val>
                                        </p:tav>
                                        <p:tav tm="100000">
                                          <p:val>
                                            <p:fltVal val="0"/>
                                          </p:val>
                                        </p:tav>
                                      </p:tavLst>
                                    </p:anim>
                                    <p:set>
                                      <p:cBhvr>
                                        <p:cTn id="628" dur="1" fill="hold">
                                          <p:stCondLst>
                                            <p:cond delay="499"/>
                                          </p:stCondLst>
                                        </p:cTn>
                                        <p:tgtEl>
                                          <p:spTgt spid="197"/>
                                        </p:tgtEl>
                                        <p:attrNameLst>
                                          <p:attrName>style.visibility</p:attrName>
                                        </p:attrNameLst>
                                      </p:cBhvr>
                                      <p:to>
                                        <p:strVal val="hidden"/>
                                      </p:to>
                                    </p:set>
                                  </p:childTnLst>
                                </p:cTn>
                              </p:par>
                            </p:childTnLst>
                          </p:cTn>
                        </p:par>
                      </p:childTnLst>
                    </p:cTn>
                  </p:par>
                  <p:par>
                    <p:cTn id="629" fill="hold">
                      <p:stCondLst>
                        <p:cond delay="indefinite"/>
                      </p:stCondLst>
                      <p:childTnLst>
                        <p:par>
                          <p:cTn id="630" fill="hold">
                            <p:stCondLst>
                              <p:cond delay="0"/>
                            </p:stCondLst>
                            <p:childTnLst>
                              <p:par>
                                <p:cTn id="631" presetID="23" presetClass="entr" presetSubtype="16" fill="hold" grpId="0" nodeType="clickEffect">
                                  <p:stCondLst>
                                    <p:cond delay="0"/>
                                  </p:stCondLst>
                                  <p:childTnLst>
                                    <p:set>
                                      <p:cBhvr>
                                        <p:cTn id="632" dur="1" fill="hold">
                                          <p:stCondLst>
                                            <p:cond delay="0"/>
                                          </p:stCondLst>
                                        </p:cTn>
                                        <p:tgtEl>
                                          <p:spTgt spid="206"/>
                                        </p:tgtEl>
                                        <p:attrNameLst>
                                          <p:attrName>style.visibility</p:attrName>
                                        </p:attrNameLst>
                                      </p:cBhvr>
                                      <p:to>
                                        <p:strVal val="visible"/>
                                      </p:to>
                                    </p:set>
                                    <p:anim calcmode="lin" valueType="num">
                                      <p:cBhvr>
                                        <p:cTn id="633" dur="500" fill="hold"/>
                                        <p:tgtEl>
                                          <p:spTgt spid="206"/>
                                        </p:tgtEl>
                                        <p:attrNameLst>
                                          <p:attrName>ppt_w</p:attrName>
                                        </p:attrNameLst>
                                      </p:cBhvr>
                                      <p:tavLst>
                                        <p:tav tm="0">
                                          <p:val>
                                            <p:fltVal val="0"/>
                                          </p:val>
                                        </p:tav>
                                        <p:tav tm="100000">
                                          <p:val>
                                            <p:strVal val="#ppt_w"/>
                                          </p:val>
                                        </p:tav>
                                      </p:tavLst>
                                    </p:anim>
                                    <p:anim calcmode="lin" valueType="num">
                                      <p:cBhvr>
                                        <p:cTn id="634" dur="500" fill="hold"/>
                                        <p:tgtEl>
                                          <p:spTgt spid="206"/>
                                        </p:tgtEl>
                                        <p:attrNameLst>
                                          <p:attrName>ppt_h</p:attrName>
                                        </p:attrNameLst>
                                      </p:cBhvr>
                                      <p:tavLst>
                                        <p:tav tm="0">
                                          <p:val>
                                            <p:fltVal val="0"/>
                                          </p:val>
                                        </p:tav>
                                        <p:tav tm="100000">
                                          <p:val>
                                            <p:strVal val="#ppt_h"/>
                                          </p:val>
                                        </p:tav>
                                      </p:tavLst>
                                    </p:anim>
                                  </p:childTnLst>
                                </p:cTn>
                              </p:par>
                            </p:childTnLst>
                          </p:cTn>
                        </p:par>
                      </p:childTnLst>
                    </p:cTn>
                  </p:par>
                  <p:par>
                    <p:cTn id="635" fill="hold">
                      <p:stCondLst>
                        <p:cond delay="indefinite"/>
                      </p:stCondLst>
                      <p:childTnLst>
                        <p:par>
                          <p:cTn id="636" fill="hold">
                            <p:stCondLst>
                              <p:cond delay="0"/>
                            </p:stCondLst>
                            <p:childTnLst>
                              <p:par>
                                <p:cTn id="637" presetID="22" presetClass="exit" presetSubtype="2" fill="hold" nodeType="clickEffect">
                                  <p:stCondLst>
                                    <p:cond delay="0"/>
                                  </p:stCondLst>
                                  <p:childTnLst>
                                    <p:animEffect transition="out" filter="wipe(right)">
                                      <p:cBhvr>
                                        <p:cTn id="638" dur="500"/>
                                        <p:tgtEl>
                                          <p:spTgt spid="186"/>
                                        </p:tgtEl>
                                      </p:cBhvr>
                                    </p:animEffect>
                                    <p:set>
                                      <p:cBhvr>
                                        <p:cTn id="639" dur="1" fill="hold">
                                          <p:stCondLst>
                                            <p:cond delay="499"/>
                                          </p:stCondLst>
                                        </p:cTn>
                                        <p:tgtEl>
                                          <p:spTgt spid="186"/>
                                        </p:tgtEl>
                                        <p:attrNameLst>
                                          <p:attrName>style.visibility</p:attrName>
                                        </p:attrNameLst>
                                      </p:cBhvr>
                                      <p:to>
                                        <p:strVal val="hidden"/>
                                      </p:to>
                                    </p:set>
                                  </p:childTnLst>
                                </p:cTn>
                              </p:par>
                            </p:childTnLst>
                          </p:cTn>
                        </p:par>
                        <p:par>
                          <p:cTn id="640" fill="hold">
                            <p:stCondLst>
                              <p:cond delay="500"/>
                            </p:stCondLst>
                            <p:childTnLst>
                              <p:par>
                                <p:cTn id="641" presetID="22" presetClass="exit" presetSubtype="2" fill="hold" nodeType="afterEffect">
                                  <p:stCondLst>
                                    <p:cond delay="0"/>
                                  </p:stCondLst>
                                  <p:childTnLst>
                                    <p:animEffect transition="out" filter="wipe(right)">
                                      <p:cBhvr>
                                        <p:cTn id="642" dur="500"/>
                                        <p:tgtEl>
                                          <p:spTgt spid="187"/>
                                        </p:tgtEl>
                                      </p:cBhvr>
                                    </p:animEffect>
                                    <p:set>
                                      <p:cBhvr>
                                        <p:cTn id="643" dur="1" fill="hold">
                                          <p:stCondLst>
                                            <p:cond delay="499"/>
                                          </p:stCondLst>
                                        </p:cTn>
                                        <p:tgtEl>
                                          <p:spTgt spid="187"/>
                                        </p:tgtEl>
                                        <p:attrNameLst>
                                          <p:attrName>style.visibility</p:attrName>
                                        </p:attrNameLst>
                                      </p:cBhvr>
                                      <p:to>
                                        <p:strVal val="hidden"/>
                                      </p:to>
                                    </p:set>
                                  </p:childTnLst>
                                </p:cTn>
                              </p:par>
                            </p:childTnLst>
                          </p:cTn>
                        </p:par>
                      </p:childTnLst>
                    </p:cTn>
                  </p:par>
                  <p:par>
                    <p:cTn id="644" fill="hold">
                      <p:stCondLst>
                        <p:cond delay="indefinite"/>
                      </p:stCondLst>
                      <p:childTnLst>
                        <p:par>
                          <p:cTn id="645" fill="hold">
                            <p:stCondLst>
                              <p:cond delay="0"/>
                            </p:stCondLst>
                            <p:childTnLst>
                              <p:par>
                                <p:cTn id="646" presetID="22" presetClass="entr" presetSubtype="8" fill="hold" nodeType="clickEffect">
                                  <p:stCondLst>
                                    <p:cond delay="0"/>
                                  </p:stCondLst>
                                  <p:childTnLst>
                                    <p:set>
                                      <p:cBhvr>
                                        <p:cTn id="647" dur="1" fill="hold">
                                          <p:stCondLst>
                                            <p:cond delay="0"/>
                                          </p:stCondLst>
                                        </p:cTn>
                                        <p:tgtEl>
                                          <p:spTgt spid="207"/>
                                        </p:tgtEl>
                                        <p:attrNameLst>
                                          <p:attrName>style.visibility</p:attrName>
                                        </p:attrNameLst>
                                      </p:cBhvr>
                                      <p:to>
                                        <p:strVal val="visible"/>
                                      </p:to>
                                    </p:set>
                                    <p:animEffect transition="in" filter="wipe(left)">
                                      <p:cBhvr>
                                        <p:cTn id="648" dur="500"/>
                                        <p:tgtEl>
                                          <p:spTgt spid="207"/>
                                        </p:tgtEl>
                                      </p:cBhvr>
                                    </p:animEffect>
                                  </p:childTnLst>
                                </p:cTn>
                              </p:par>
                            </p:childTnLst>
                          </p:cTn>
                        </p:par>
                        <p:par>
                          <p:cTn id="649" fill="hold">
                            <p:stCondLst>
                              <p:cond delay="500"/>
                            </p:stCondLst>
                            <p:childTnLst>
                              <p:par>
                                <p:cTn id="650" presetID="22" presetClass="entr" presetSubtype="8" fill="hold" nodeType="afterEffect">
                                  <p:stCondLst>
                                    <p:cond delay="0"/>
                                  </p:stCondLst>
                                  <p:childTnLst>
                                    <p:set>
                                      <p:cBhvr>
                                        <p:cTn id="651" dur="1" fill="hold">
                                          <p:stCondLst>
                                            <p:cond delay="0"/>
                                          </p:stCondLst>
                                        </p:cTn>
                                        <p:tgtEl>
                                          <p:spTgt spid="208"/>
                                        </p:tgtEl>
                                        <p:attrNameLst>
                                          <p:attrName>style.visibility</p:attrName>
                                        </p:attrNameLst>
                                      </p:cBhvr>
                                      <p:to>
                                        <p:strVal val="visible"/>
                                      </p:to>
                                    </p:set>
                                    <p:animEffect transition="in" filter="wipe(left)">
                                      <p:cBhvr>
                                        <p:cTn id="652" dur="500"/>
                                        <p:tgtEl>
                                          <p:spTgt spid="208"/>
                                        </p:tgtEl>
                                      </p:cBhvr>
                                    </p:animEffect>
                                  </p:childTnLst>
                                </p:cTn>
                              </p:par>
                            </p:childTnLst>
                          </p:cTn>
                        </p:par>
                        <p:par>
                          <p:cTn id="653" fill="hold">
                            <p:stCondLst>
                              <p:cond delay="1000"/>
                            </p:stCondLst>
                            <p:childTnLst>
                              <p:par>
                                <p:cTn id="654" presetID="22" presetClass="entr" presetSubtype="8" fill="hold" grpId="0" nodeType="afterEffect">
                                  <p:stCondLst>
                                    <p:cond delay="0"/>
                                  </p:stCondLst>
                                  <p:childTnLst>
                                    <p:set>
                                      <p:cBhvr>
                                        <p:cTn id="655" dur="1" fill="hold">
                                          <p:stCondLst>
                                            <p:cond delay="0"/>
                                          </p:stCondLst>
                                        </p:cTn>
                                        <p:tgtEl>
                                          <p:spTgt spid="141"/>
                                        </p:tgtEl>
                                        <p:attrNameLst>
                                          <p:attrName>style.visibility</p:attrName>
                                        </p:attrNameLst>
                                      </p:cBhvr>
                                      <p:to>
                                        <p:strVal val="visible"/>
                                      </p:to>
                                    </p:set>
                                    <p:animEffect transition="in" filter="wipe(left)">
                                      <p:cBhvr>
                                        <p:cTn id="656" dur="500"/>
                                        <p:tgtEl>
                                          <p:spTgt spid="141"/>
                                        </p:tgtEl>
                                      </p:cBhvr>
                                    </p:animEffect>
                                  </p:childTnLst>
                                </p:cTn>
                              </p:par>
                            </p:childTnLst>
                          </p:cTn>
                        </p:par>
                      </p:childTnLst>
                    </p:cTn>
                  </p:par>
                  <p:par>
                    <p:cTn id="657" fill="hold">
                      <p:stCondLst>
                        <p:cond delay="indefinite"/>
                      </p:stCondLst>
                      <p:childTnLst>
                        <p:par>
                          <p:cTn id="658" fill="hold">
                            <p:stCondLst>
                              <p:cond delay="0"/>
                            </p:stCondLst>
                            <p:childTnLst>
                              <p:par>
                                <p:cTn id="659" presetID="22" presetClass="exit" presetSubtype="8" fill="hold" nodeType="clickEffect">
                                  <p:stCondLst>
                                    <p:cond delay="0"/>
                                  </p:stCondLst>
                                  <p:childTnLst>
                                    <p:animEffect transition="out" filter="wipe(left)">
                                      <p:cBhvr>
                                        <p:cTn id="660" dur="500"/>
                                        <p:tgtEl>
                                          <p:spTgt spid="122"/>
                                        </p:tgtEl>
                                      </p:cBhvr>
                                    </p:animEffect>
                                    <p:set>
                                      <p:cBhvr>
                                        <p:cTn id="661" dur="1" fill="hold">
                                          <p:stCondLst>
                                            <p:cond delay="499"/>
                                          </p:stCondLst>
                                        </p:cTn>
                                        <p:tgtEl>
                                          <p:spTgt spid="122"/>
                                        </p:tgtEl>
                                        <p:attrNameLst>
                                          <p:attrName>style.visibility</p:attrName>
                                        </p:attrNameLst>
                                      </p:cBhvr>
                                      <p:to>
                                        <p:strVal val="hidden"/>
                                      </p:to>
                                    </p:set>
                                  </p:childTnLst>
                                </p:cTn>
                              </p:par>
                              <p:par>
                                <p:cTn id="662" presetID="22" presetClass="entr" presetSubtype="8" fill="hold" nodeType="withEffect">
                                  <p:stCondLst>
                                    <p:cond delay="0"/>
                                  </p:stCondLst>
                                  <p:childTnLst>
                                    <p:set>
                                      <p:cBhvr>
                                        <p:cTn id="663" dur="1" fill="hold">
                                          <p:stCondLst>
                                            <p:cond delay="0"/>
                                          </p:stCondLst>
                                        </p:cTn>
                                        <p:tgtEl>
                                          <p:spTgt spid="211"/>
                                        </p:tgtEl>
                                        <p:attrNameLst>
                                          <p:attrName>style.visibility</p:attrName>
                                        </p:attrNameLst>
                                      </p:cBhvr>
                                      <p:to>
                                        <p:strVal val="visible"/>
                                      </p:to>
                                    </p:set>
                                    <p:animEffect transition="in" filter="wipe(left)">
                                      <p:cBhvr>
                                        <p:cTn id="664" dur="500"/>
                                        <p:tgtEl>
                                          <p:spTgt spid="211"/>
                                        </p:tgtEl>
                                      </p:cBhvr>
                                    </p:animEffect>
                                  </p:childTnLst>
                                </p:cTn>
                              </p:par>
                            </p:childTnLst>
                          </p:cTn>
                        </p:par>
                        <p:par>
                          <p:cTn id="665" fill="hold">
                            <p:stCondLst>
                              <p:cond delay="500"/>
                            </p:stCondLst>
                            <p:childTnLst>
                              <p:par>
                                <p:cTn id="666" presetID="22" presetClass="exit" presetSubtype="8" fill="hold" nodeType="afterEffect">
                                  <p:stCondLst>
                                    <p:cond delay="0"/>
                                  </p:stCondLst>
                                  <p:childTnLst>
                                    <p:animEffect transition="out" filter="wipe(left)">
                                      <p:cBhvr>
                                        <p:cTn id="667" dur="500"/>
                                        <p:tgtEl>
                                          <p:spTgt spid="124"/>
                                        </p:tgtEl>
                                      </p:cBhvr>
                                    </p:animEffect>
                                    <p:set>
                                      <p:cBhvr>
                                        <p:cTn id="668" dur="1" fill="hold">
                                          <p:stCondLst>
                                            <p:cond delay="499"/>
                                          </p:stCondLst>
                                        </p:cTn>
                                        <p:tgtEl>
                                          <p:spTgt spid="124"/>
                                        </p:tgtEl>
                                        <p:attrNameLst>
                                          <p:attrName>style.visibility</p:attrName>
                                        </p:attrNameLst>
                                      </p:cBhvr>
                                      <p:to>
                                        <p:strVal val="hidden"/>
                                      </p:to>
                                    </p:set>
                                  </p:childTnLst>
                                </p:cTn>
                              </p:par>
                              <p:par>
                                <p:cTn id="669" presetID="22" presetClass="entr" presetSubtype="8" fill="hold" nodeType="withEffect">
                                  <p:stCondLst>
                                    <p:cond delay="0"/>
                                  </p:stCondLst>
                                  <p:childTnLst>
                                    <p:set>
                                      <p:cBhvr>
                                        <p:cTn id="670" dur="1" fill="hold">
                                          <p:stCondLst>
                                            <p:cond delay="0"/>
                                          </p:stCondLst>
                                        </p:cTn>
                                        <p:tgtEl>
                                          <p:spTgt spid="213"/>
                                        </p:tgtEl>
                                        <p:attrNameLst>
                                          <p:attrName>style.visibility</p:attrName>
                                        </p:attrNameLst>
                                      </p:cBhvr>
                                      <p:to>
                                        <p:strVal val="visible"/>
                                      </p:to>
                                    </p:set>
                                    <p:animEffect transition="in" filter="wipe(left)">
                                      <p:cBhvr>
                                        <p:cTn id="671" dur="500"/>
                                        <p:tgtEl>
                                          <p:spTgt spid="213"/>
                                        </p:tgtEl>
                                      </p:cBhvr>
                                    </p:animEffect>
                                  </p:childTnLst>
                                </p:cTn>
                              </p:par>
                            </p:childTnLst>
                          </p:cTn>
                        </p:par>
                      </p:childTnLst>
                    </p:cTn>
                  </p:par>
                  <p:par>
                    <p:cTn id="672" fill="hold">
                      <p:stCondLst>
                        <p:cond delay="indefinite"/>
                      </p:stCondLst>
                      <p:childTnLst>
                        <p:par>
                          <p:cTn id="673" fill="hold">
                            <p:stCondLst>
                              <p:cond delay="0"/>
                            </p:stCondLst>
                            <p:childTnLst>
                              <p:par>
                                <p:cTn id="674" presetID="23" presetClass="exit" presetSubtype="32" fill="hold" grpId="1" nodeType="clickEffect">
                                  <p:stCondLst>
                                    <p:cond delay="0"/>
                                  </p:stCondLst>
                                  <p:childTnLst>
                                    <p:anim calcmode="lin" valueType="num">
                                      <p:cBhvr>
                                        <p:cTn id="675" dur="500"/>
                                        <p:tgtEl>
                                          <p:spTgt spid="206"/>
                                        </p:tgtEl>
                                        <p:attrNameLst>
                                          <p:attrName>ppt_w</p:attrName>
                                        </p:attrNameLst>
                                      </p:cBhvr>
                                      <p:tavLst>
                                        <p:tav tm="0">
                                          <p:val>
                                            <p:strVal val="ppt_w"/>
                                          </p:val>
                                        </p:tav>
                                        <p:tav tm="100000">
                                          <p:val>
                                            <p:fltVal val="0"/>
                                          </p:val>
                                        </p:tav>
                                      </p:tavLst>
                                    </p:anim>
                                    <p:anim calcmode="lin" valueType="num">
                                      <p:cBhvr>
                                        <p:cTn id="676" dur="500"/>
                                        <p:tgtEl>
                                          <p:spTgt spid="206"/>
                                        </p:tgtEl>
                                        <p:attrNameLst>
                                          <p:attrName>ppt_h</p:attrName>
                                        </p:attrNameLst>
                                      </p:cBhvr>
                                      <p:tavLst>
                                        <p:tav tm="0">
                                          <p:val>
                                            <p:strVal val="ppt_h"/>
                                          </p:val>
                                        </p:tav>
                                        <p:tav tm="100000">
                                          <p:val>
                                            <p:fltVal val="0"/>
                                          </p:val>
                                        </p:tav>
                                      </p:tavLst>
                                    </p:anim>
                                    <p:set>
                                      <p:cBhvr>
                                        <p:cTn id="677" dur="1" fill="hold">
                                          <p:stCondLst>
                                            <p:cond delay="499"/>
                                          </p:stCondLst>
                                        </p:cTn>
                                        <p:tgtEl>
                                          <p:spTgt spid="206"/>
                                        </p:tgtEl>
                                        <p:attrNameLst>
                                          <p:attrName>style.visibility</p:attrName>
                                        </p:attrNameLst>
                                      </p:cBhvr>
                                      <p:to>
                                        <p:strVal val="hidden"/>
                                      </p:to>
                                    </p:set>
                                  </p:childTnLst>
                                </p:cTn>
                              </p:par>
                            </p:childTnLst>
                          </p:cTn>
                        </p:par>
                      </p:childTnLst>
                    </p:cTn>
                  </p:par>
                  <p:par>
                    <p:cTn id="678" fill="hold">
                      <p:stCondLst>
                        <p:cond delay="indefinite"/>
                      </p:stCondLst>
                      <p:childTnLst>
                        <p:par>
                          <p:cTn id="679" fill="hold">
                            <p:stCondLst>
                              <p:cond delay="0"/>
                            </p:stCondLst>
                            <p:childTnLst>
                              <p:par>
                                <p:cTn id="680" presetID="23" presetClass="entr" presetSubtype="16" fill="hold" grpId="0" nodeType="clickEffect">
                                  <p:stCondLst>
                                    <p:cond delay="0"/>
                                  </p:stCondLst>
                                  <p:childTnLst>
                                    <p:set>
                                      <p:cBhvr>
                                        <p:cTn id="681" dur="1" fill="hold">
                                          <p:stCondLst>
                                            <p:cond delay="0"/>
                                          </p:stCondLst>
                                        </p:cTn>
                                        <p:tgtEl>
                                          <p:spTgt spid="219"/>
                                        </p:tgtEl>
                                        <p:attrNameLst>
                                          <p:attrName>style.visibility</p:attrName>
                                        </p:attrNameLst>
                                      </p:cBhvr>
                                      <p:to>
                                        <p:strVal val="visible"/>
                                      </p:to>
                                    </p:set>
                                    <p:anim calcmode="lin" valueType="num">
                                      <p:cBhvr>
                                        <p:cTn id="682" dur="500" fill="hold"/>
                                        <p:tgtEl>
                                          <p:spTgt spid="219"/>
                                        </p:tgtEl>
                                        <p:attrNameLst>
                                          <p:attrName>ppt_w</p:attrName>
                                        </p:attrNameLst>
                                      </p:cBhvr>
                                      <p:tavLst>
                                        <p:tav tm="0">
                                          <p:val>
                                            <p:fltVal val="0"/>
                                          </p:val>
                                        </p:tav>
                                        <p:tav tm="100000">
                                          <p:val>
                                            <p:strVal val="#ppt_w"/>
                                          </p:val>
                                        </p:tav>
                                      </p:tavLst>
                                    </p:anim>
                                    <p:anim calcmode="lin" valueType="num">
                                      <p:cBhvr>
                                        <p:cTn id="683" dur="500" fill="hold"/>
                                        <p:tgtEl>
                                          <p:spTgt spid="219"/>
                                        </p:tgtEl>
                                        <p:attrNameLst>
                                          <p:attrName>ppt_h</p:attrName>
                                        </p:attrNameLst>
                                      </p:cBhvr>
                                      <p:tavLst>
                                        <p:tav tm="0">
                                          <p:val>
                                            <p:fltVal val="0"/>
                                          </p:val>
                                        </p:tav>
                                        <p:tav tm="100000">
                                          <p:val>
                                            <p:strVal val="#ppt_h"/>
                                          </p:val>
                                        </p:tav>
                                      </p:tavLst>
                                    </p:anim>
                                  </p:childTnLst>
                                </p:cTn>
                              </p:par>
                            </p:childTnLst>
                          </p:cTn>
                        </p:par>
                      </p:childTnLst>
                    </p:cTn>
                  </p:par>
                  <p:par>
                    <p:cTn id="684" fill="hold">
                      <p:stCondLst>
                        <p:cond delay="indefinite"/>
                      </p:stCondLst>
                      <p:childTnLst>
                        <p:par>
                          <p:cTn id="685" fill="hold">
                            <p:stCondLst>
                              <p:cond delay="0"/>
                            </p:stCondLst>
                            <p:childTnLst>
                              <p:par>
                                <p:cTn id="686" presetID="23" presetClass="exit" presetSubtype="32" fill="hold" grpId="1" nodeType="clickEffect">
                                  <p:stCondLst>
                                    <p:cond delay="0"/>
                                  </p:stCondLst>
                                  <p:childTnLst>
                                    <p:anim calcmode="lin" valueType="num">
                                      <p:cBhvr>
                                        <p:cTn id="687" dur="500"/>
                                        <p:tgtEl>
                                          <p:spTgt spid="125"/>
                                        </p:tgtEl>
                                        <p:attrNameLst>
                                          <p:attrName>ppt_w</p:attrName>
                                        </p:attrNameLst>
                                      </p:cBhvr>
                                      <p:tavLst>
                                        <p:tav tm="0">
                                          <p:val>
                                            <p:strVal val="ppt_w"/>
                                          </p:val>
                                        </p:tav>
                                        <p:tav tm="100000">
                                          <p:val>
                                            <p:fltVal val="0"/>
                                          </p:val>
                                        </p:tav>
                                      </p:tavLst>
                                    </p:anim>
                                    <p:anim calcmode="lin" valueType="num">
                                      <p:cBhvr>
                                        <p:cTn id="688" dur="500"/>
                                        <p:tgtEl>
                                          <p:spTgt spid="125"/>
                                        </p:tgtEl>
                                        <p:attrNameLst>
                                          <p:attrName>ppt_h</p:attrName>
                                        </p:attrNameLst>
                                      </p:cBhvr>
                                      <p:tavLst>
                                        <p:tav tm="0">
                                          <p:val>
                                            <p:strVal val="ppt_h"/>
                                          </p:val>
                                        </p:tav>
                                        <p:tav tm="100000">
                                          <p:val>
                                            <p:fltVal val="0"/>
                                          </p:val>
                                        </p:tav>
                                      </p:tavLst>
                                    </p:anim>
                                    <p:set>
                                      <p:cBhvr>
                                        <p:cTn id="689" dur="1" fill="hold">
                                          <p:stCondLst>
                                            <p:cond delay="499"/>
                                          </p:stCondLst>
                                        </p:cTn>
                                        <p:tgtEl>
                                          <p:spTgt spid="125"/>
                                        </p:tgtEl>
                                        <p:attrNameLst>
                                          <p:attrName>style.visibility</p:attrName>
                                        </p:attrNameLst>
                                      </p:cBhvr>
                                      <p:to>
                                        <p:strVal val="hidden"/>
                                      </p:to>
                                    </p:set>
                                  </p:childTnLst>
                                </p:cTn>
                              </p:par>
                            </p:childTnLst>
                          </p:cTn>
                        </p:par>
                      </p:childTnLst>
                    </p:cTn>
                  </p:par>
                  <p:par>
                    <p:cTn id="690" fill="hold">
                      <p:stCondLst>
                        <p:cond delay="indefinite"/>
                      </p:stCondLst>
                      <p:childTnLst>
                        <p:par>
                          <p:cTn id="691" fill="hold">
                            <p:stCondLst>
                              <p:cond delay="0"/>
                            </p:stCondLst>
                            <p:childTnLst>
                              <p:par>
                                <p:cTn id="692" presetID="23" presetClass="entr" presetSubtype="16" fill="hold" grpId="0" nodeType="clickEffect">
                                  <p:stCondLst>
                                    <p:cond delay="0"/>
                                  </p:stCondLst>
                                  <p:childTnLst>
                                    <p:set>
                                      <p:cBhvr>
                                        <p:cTn id="693" dur="1" fill="hold">
                                          <p:stCondLst>
                                            <p:cond delay="0"/>
                                          </p:stCondLst>
                                        </p:cTn>
                                        <p:tgtEl>
                                          <p:spTgt spid="131"/>
                                        </p:tgtEl>
                                        <p:attrNameLst>
                                          <p:attrName>style.visibility</p:attrName>
                                        </p:attrNameLst>
                                      </p:cBhvr>
                                      <p:to>
                                        <p:strVal val="visible"/>
                                      </p:to>
                                    </p:set>
                                    <p:anim calcmode="lin" valueType="num">
                                      <p:cBhvr>
                                        <p:cTn id="694" dur="500" fill="hold"/>
                                        <p:tgtEl>
                                          <p:spTgt spid="131"/>
                                        </p:tgtEl>
                                        <p:attrNameLst>
                                          <p:attrName>ppt_w</p:attrName>
                                        </p:attrNameLst>
                                      </p:cBhvr>
                                      <p:tavLst>
                                        <p:tav tm="0">
                                          <p:val>
                                            <p:fltVal val="0"/>
                                          </p:val>
                                        </p:tav>
                                        <p:tav tm="100000">
                                          <p:val>
                                            <p:strVal val="#ppt_w"/>
                                          </p:val>
                                        </p:tav>
                                      </p:tavLst>
                                    </p:anim>
                                    <p:anim calcmode="lin" valueType="num">
                                      <p:cBhvr>
                                        <p:cTn id="695" dur="500" fill="hold"/>
                                        <p:tgtEl>
                                          <p:spTgt spid="131"/>
                                        </p:tgtEl>
                                        <p:attrNameLst>
                                          <p:attrName>ppt_h</p:attrName>
                                        </p:attrNameLst>
                                      </p:cBhvr>
                                      <p:tavLst>
                                        <p:tav tm="0">
                                          <p:val>
                                            <p:fltVal val="0"/>
                                          </p:val>
                                        </p:tav>
                                        <p:tav tm="100000">
                                          <p:val>
                                            <p:strVal val="#ppt_h"/>
                                          </p:val>
                                        </p:tav>
                                      </p:tavLst>
                                    </p:anim>
                                  </p:childTnLst>
                                </p:cTn>
                              </p:par>
                            </p:childTnLst>
                          </p:cTn>
                        </p:par>
                      </p:childTnLst>
                    </p:cTn>
                  </p:par>
                  <p:par>
                    <p:cTn id="696" fill="hold">
                      <p:stCondLst>
                        <p:cond delay="indefinite"/>
                      </p:stCondLst>
                      <p:childTnLst>
                        <p:par>
                          <p:cTn id="697" fill="hold">
                            <p:stCondLst>
                              <p:cond delay="0"/>
                            </p:stCondLst>
                            <p:childTnLst>
                              <p:par>
                                <p:cTn id="698" presetID="23" presetClass="exit" presetSubtype="32" fill="hold" grpId="1" nodeType="clickEffect">
                                  <p:stCondLst>
                                    <p:cond delay="0"/>
                                  </p:stCondLst>
                                  <p:childTnLst>
                                    <p:anim calcmode="lin" valueType="num">
                                      <p:cBhvr>
                                        <p:cTn id="699" dur="500"/>
                                        <p:tgtEl>
                                          <p:spTgt spid="126"/>
                                        </p:tgtEl>
                                        <p:attrNameLst>
                                          <p:attrName>ppt_w</p:attrName>
                                        </p:attrNameLst>
                                      </p:cBhvr>
                                      <p:tavLst>
                                        <p:tav tm="0">
                                          <p:val>
                                            <p:strVal val="ppt_w"/>
                                          </p:val>
                                        </p:tav>
                                        <p:tav tm="100000">
                                          <p:val>
                                            <p:fltVal val="0"/>
                                          </p:val>
                                        </p:tav>
                                      </p:tavLst>
                                    </p:anim>
                                    <p:anim calcmode="lin" valueType="num">
                                      <p:cBhvr>
                                        <p:cTn id="700" dur="500"/>
                                        <p:tgtEl>
                                          <p:spTgt spid="126"/>
                                        </p:tgtEl>
                                        <p:attrNameLst>
                                          <p:attrName>ppt_h</p:attrName>
                                        </p:attrNameLst>
                                      </p:cBhvr>
                                      <p:tavLst>
                                        <p:tav tm="0">
                                          <p:val>
                                            <p:strVal val="ppt_h"/>
                                          </p:val>
                                        </p:tav>
                                        <p:tav tm="100000">
                                          <p:val>
                                            <p:fltVal val="0"/>
                                          </p:val>
                                        </p:tav>
                                      </p:tavLst>
                                    </p:anim>
                                    <p:set>
                                      <p:cBhvr>
                                        <p:cTn id="701" dur="1" fill="hold">
                                          <p:stCondLst>
                                            <p:cond delay="499"/>
                                          </p:stCondLst>
                                        </p:cTn>
                                        <p:tgtEl>
                                          <p:spTgt spid="126"/>
                                        </p:tgtEl>
                                        <p:attrNameLst>
                                          <p:attrName>style.visibility</p:attrName>
                                        </p:attrNameLst>
                                      </p:cBhvr>
                                      <p:to>
                                        <p:strVal val="hidden"/>
                                      </p:to>
                                    </p:set>
                                  </p:childTnLst>
                                </p:cTn>
                              </p:par>
                            </p:childTnLst>
                          </p:cTn>
                        </p:par>
                      </p:childTnLst>
                    </p:cTn>
                  </p:par>
                  <p:par>
                    <p:cTn id="702" fill="hold">
                      <p:stCondLst>
                        <p:cond delay="indefinite"/>
                      </p:stCondLst>
                      <p:childTnLst>
                        <p:par>
                          <p:cTn id="703" fill="hold">
                            <p:stCondLst>
                              <p:cond delay="0"/>
                            </p:stCondLst>
                            <p:childTnLst>
                              <p:par>
                                <p:cTn id="704" presetID="23" presetClass="entr" presetSubtype="16" fill="hold" grpId="0" nodeType="clickEffect">
                                  <p:stCondLst>
                                    <p:cond delay="0"/>
                                  </p:stCondLst>
                                  <p:childTnLst>
                                    <p:set>
                                      <p:cBhvr>
                                        <p:cTn id="705" dur="1" fill="hold">
                                          <p:stCondLst>
                                            <p:cond delay="0"/>
                                          </p:stCondLst>
                                        </p:cTn>
                                        <p:tgtEl>
                                          <p:spTgt spid="221"/>
                                        </p:tgtEl>
                                        <p:attrNameLst>
                                          <p:attrName>style.visibility</p:attrName>
                                        </p:attrNameLst>
                                      </p:cBhvr>
                                      <p:to>
                                        <p:strVal val="visible"/>
                                      </p:to>
                                    </p:set>
                                    <p:anim calcmode="lin" valueType="num">
                                      <p:cBhvr>
                                        <p:cTn id="706" dur="500" fill="hold"/>
                                        <p:tgtEl>
                                          <p:spTgt spid="221"/>
                                        </p:tgtEl>
                                        <p:attrNameLst>
                                          <p:attrName>ppt_w</p:attrName>
                                        </p:attrNameLst>
                                      </p:cBhvr>
                                      <p:tavLst>
                                        <p:tav tm="0">
                                          <p:val>
                                            <p:fltVal val="0"/>
                                          </p:val>
                                        </p:tav>
                                        <p:tav tm="100000">
                                          <p:val>
                                            <p:strVal val="#ppt_w"/>
                                          </p:val>
                                        </p:tav>
                                      </p:tavLst>
                                    </p:anim>
                                    <p:anim calcmode="lin" valueType="num">
                                      <p:cBhvr>
                                        <p:cTn id="707" dur="500" fill="hold"/>
                                        <p:tgtEl>
                                          <p:spTgt spid="221"/>
                                        </p:tgtEl>
                                        <p:attrNameLst>
                                          <p:attrName>ppt_h</p:attrName>
                                        </p:attrNameLst>
                                      </p:cBhvr>
                                      <p:tavLst>
                                        <p:tav tm="0">
                                          <p:val>
                                            <p:fltVal val="0"/>
                                          </p:val>
                                        </p:tav>
                                        <p:tav tm="100000">
                                          <p:val>
                                            <p:strVal val="#ppt_h"/>
                                          </p:val>
                                        </p:tav>
                                      </p:tavLst>
                                    </p:anim>
                                  </p:childTnLst>
                                </p:cTn>
                              </p:par>
                            </p:childTnLst>
                          </p:cTn>
                        </p:par>
                      </p:childTnLst>
                    </p:cTn>
                  </p:par>
                  <p:par>
                    <p:cTn id="708" fill="hold">
                      <p:stCondLst>
                        <p:cond delay="indefinite"/>
                      </p:stCondLst>
                      <p:childTnLst>
                        <p:par>
                          <p:cTn id="709" fill="hold">
                            <p:stCondLst>
                              <p:cond delay="0"/>
                            </p:stCondLst>
                            <p:childTnLst>
                              <p:par>
                                <p:cTn id="710" presetID="23" presetClass="entr" presetSubtype="16" fill="hold" grpId="0" nodeType="clickEffect">
                                  <p:stCondLst>
                                    <p:cond delay="0"/>
                                  </p:stCondLst>
                                  <p:childTnLst>
                                    <p:set>
                                      <p:cBhvr>
                                        <p:cTn id="711" dur="1" fill="hold">
                                          <p:stCondLst>
                                            <p:cond delay="0"/>
                                          </p:stCondLst>
                                        </p:cTn>
                                        <p:tgtEl>
                                          <p:spTgt spid="137"/>
                                        </p:tgtEl>
                                        <p:attrNameLst>
                                          <p:attrName>style.visibility</p:attrName>
                                        </p:attrNameLst>
                                      </p:cBhvr>
                                      <p:to>
                                        <p:strVal val="visible"/>
                                      </p:to>
                                    </p:set>
                                    <p:anim calcmode="lin" valueType="num">
                                      <p:cBhvr>
                                        <p:cTn id="712" dur="500" fill="hold"/>
                                        <p:tgtEl>
                                          <p:spTgt spid="137"/>
                                        </p:tgtEl>
                                        <p:attrNameLst>
                                          <p:attrName>ppt_w</p:attrName>
                                        </p:attrNameLst>
                                      </p:cBhvr>
                                      <p:tavLst>
                                        <p:tav tm="0">
                                          <p:val>
                                            <p:fltVal val="0"/>
                                          </p:val>
                                        </p:tav>
                                        <p:tav tm="100000">
                                          <p:val>
                                            <p:strVal val="#ppt_w"/>
                                          </p:val>
                                        </p:tav>
                                      </p:tavLst>
                                    </p:anim>
                                    <p:anim calcmode="lin" valueType="num">
                                      <p:cBhvr>
                                        <p:cTn id="713" dur="500" fill="hold"/>
                                        <p:tgtEl>
                                          <p:spTgt spid="137"/>
                                        </p:tgtEl>
                                        <p:attrNameLst>
                                          <p:attrName>ppt_h</p:attrName>
                                        </p:attrNameLst>
                                      </p:cBhvr>
                                      <p:tavLst>
                                        <p:tav tm="0">
                                          <p:val>
                                            <p:fltVal val="0"/>
                                          </p:val>
                                        </p:tav>
                                        <p:tav tm="100000">
                                          <p:val>
                                            <p:strVal val="#ppt_h"/>
                                          </p:val>
                                        </p:tav>
                                      </p:tavLst>
                                    </p:anim>
                                  </p:childTnLst>
                                </p:cTn>
                              </p:par>
                            </p:childTnLst>
                          </p:cTn>
                        </p:par>
                      </p:childTnLst>
                    </p:cTn>
                  </p:par>
                  <p:par>
                    <p:cTn id="714" fill="hold">
                      <p:stCondLst>
                        <p:cond delay="indefinite"/>
                      </p:stCondLst>
                      <p:childTnLst>
                        <p:par>
                          <p:cTn id="715" fill="hold">
                            <p:stCondLst>
                              <p:cond delay="0"/>
                            </p:stCondLst>
                            <p:childTnLst>
                              <p:par>
                                <p:cTn id="716" presetID="23" presetClass="entr" presetSubtype="16" fill="hold" grpId="0" nodeType="clickEffect">
                                  <p:stCondLst>
                                    <p:cond delay="0"/>
                                  </p:stCondLst>
                                  <p:childTnLst>
                                    <p:set>
                                      <p:cBhvr>
                                        <p:cTn id="717" dur="1" fill="hold">
                                          <p:stCondLst>
                                            <p:cond delay="0"/>
                                          </p:stCondLst>
                                        </p:cTn>
                                        <p:tgtEl>
                                          <p:spTgt spid="138"/>
                                        </p:tgtEl>
                                        <p:attrNameLst>
                                          <p:attrName>style.visibility</p:attrName>
                                        </p:attrNameLst>
                                      </p:cBhvr>
                                      <p:to>
                                        <p:strVal val="visible"/>
                                      </p:to>
                                    </p:set>
                                    <p:anim calcmode="lin" valueType="num">
                                      <p:cBhvr>
                                        <p:cTn id="718" dur="500" fill="hold"/>
                                        <p:tgtEl>
                                          <p:spTgt spid="138"/>
                                        </p:tgtEl>
                                        <p:attrNameLst>
                                          <p:attrName>ppt_w</p:attrName>
                                        </p:attrNameLst>
                                      </p:cBhvr>
                                      <p:tavLst>
                                        <p:tav tm="0">
                                          <p:val>
                                            <p:fltVal val="0"/>
                                          </p:val>
                                        </p:tav>
                                        <p:tav tm="100000">
                                          <p:val>
                                            <p:strVal val="#ppt_w"/>
                                          </p:val>
                                        </p:tav>
                                      </p:tavLst>
                                    </p:anim>
                                    <p:anim calcmode="lin" valueType="num">
                                      <p:cBhvr>
                                        <p:cTn id="719" dur="500" fill="hold"/>
                                        <p:tgtEl>
                                          <p:spTgt spid="138"/>
                                        </p:tgtEl>
                                        <p:attrNameLst>
                                          <p:attrName>ppt_h</p:attrName>
                                        </p:attrNameLst>
                                      </p:cBhvr>
                                      <p:tavLst>
                                        <p:tav tm="0">
                                          <p:val>
                                            <p:fltVal val="0"/>
                                          </p:val>
                                        </p:tav>
                                        <p:tav tm="100000">
                                          <p:val>
                                            <p:strVal val="#ppt_h"/>
                                          </p:val>
                                        </p:tav>
                                      </p:tavLst>
                                    </p:anim>
                                  </p:childTnLst>
                                </p:cTn>
                              </p:par>
                            </p:childTnLst>
                          </p:cTn>
                        </p:par>
                      </p:childTnLst>
                    </p:cTn>
                  </p:par>
                  <p:par>
                    <p:cTn id="720" fill="hold">
                      <p:stCondLst>
                        <p:cond delay="indefinite"/>
                      </p:stCondLst>
                      <p:childTnLst>
                        <p:par>
                          <p:cTn id="721" fill="hold">
                            <p:stCondLst>
                              <p:cond delay="0"/>
                            </p:stCondLst>
                            <p:childTnLst>
                              <p:par>
                                <p:cTn id="722" presetID="23" presetClass="exit" presetSubtype="32" fill="hold" grpId="1" nodeType="clickEffect">
                                  <p:stCondLst>
                                    <p:cond delay="0"/>
                                  </p:stCondLst>
                                  <p:childTnLst>
                                    <p:anim calcmode="lin" valueType="num">
                                      <p:cBhvr>
                                        <p:cTn id="723" dur="500"/>
                                        <p:tgtEl>
                                          <p:spTgt spid="219"/>
                                        </p:tgtEl>
                                        <p:attrNameLst>
                                          <p:attrName>ppt_w</p:attrName>
                                        </p:attrNameLst>
                                      </p:cBhvr>
                                      <p:tavLst>
                                        <p:tav tm="0">
                                          <p:val>
                                            <p:strVal val="ppt_w"/>
                                          </p:val>
                                        </p:tav>
                                        <p:tav tm="100000">
                                          <p:val>
                                            <p:fltVal val="0"/>
                                          </p:val>
                                        </p:tav>
                                      </p:tavLst>
                                    </p:anim>
                                    <p:anim calcmode="lin" valueType="num">
                                      <p:cBhvr>
                                        <p:cTn id="724" dur="500"/>
                                        <p:tgtEl>
                                          <p:spTgt spid="219"/>
                                        </p:tgtEl>
                                        <p:attrNameLst>
                                          <p:attrName>ppt_h</p:attrName>
                                        </p:attrNameLst>
                                      </p:cBhvr>
                                      <p:tavLst>
                                        <p:tav tm="0">
                                          <p:val>
                                            <p:strVal val="ppt_h"/>
                                          </p:val>
                                        </p:tav>
                                        <p:tav tm="100000">
                                          <p:val>
                                            <p:fltVal val="0"/>
                                          </p:val>
                                        </p:tav>
                                      </p:tavLst>
                                    </p:anim>
                                    <p:set>
                                      <p:cBhvr>
                                        <p:cTn id="725" dur="1" fill="hold">
                                          <p:stCondLst>
                                            <p:cond delay="499"/>
                                          </p:stCondLst>
                                        </p:cTn>
                                        <p:tgtEl>
                                          <p:spTgt spid="219"/>
                                        </p:tgtEl>
                                        <p:attrNameLst>
                                          <p:attrName>style.visibility</p:attrName>
                                        </p:attrNameLst>
                                      </p:cBhvr>
                                      <p:to>
                                        <p:strVal val="hidden"/>
                                      </p:to>
                                    </p:set>
                                  </p:childTnLst>
                                </p:cTn>
                              </p:par>
                            </p:childTnLst>
                          </p:cTn>
                        </p:par>
                      </p:childTnLst>
                    </p:cTn>
                  </p:par>
                  <p:par>
                    <p:cTn id="726" fill="hold">
                      <p:stCondLst>
                        <p:cond delay="indefinite"/>
                      </p:stCondLst>
                      <p:childTnLst>
                        <p:par>
                          <p:cTn id="727" fill="hold">
                            <p:stCondLst>
                              <p:cond delay="0"/>
                            </p:stCondLst>
                            <p:childTnLst>
                              <p:par>
                                <p:cTn id="728" presetID="23" presetClass="entr" presetSubtype="16" fill="hold" grpId="0" nodeType="clickEffect">
                                  <p:stCondLst>
                                    <p:cond delay="0"/>
                                  </p:stCondLst>
                                  <p:childTnLst>
                                    <p:set>
                                      <p:cBhvr>
                                        <p:cTn id="729" dur="1" fill="hold">
                                          <p:stCondLst>
                                            <p:cond delay="0"/>
                                          </p:stCondLst>
                                        </p:cTn>
                                        <p:tgtEl>
                                          <p:spTgt spid="121"/>
                                        </p:tgtEl>
                                        <p:attrNameLst>
                                          <p:attrName>style.visibility</p:attrName>
                                        </p:attrNameLst>
                                      </p:cBhvr>
                                      <p:to>
                                        <p:strVal val="visible"/>
                                      </p:to>
                                    </p:set>
                                    <p:anim calcmode="lin" valueType="num">
                                      <p:cBhvr>
                                        <p:cTn id="730" dur="500" fill="hold"/>
                                        <p:tgtEl>
                                          <p:spTgt spid="121"/>
                                        </p:tgtEl>
                                        <p:attrNameLst>
                                          <p:attrName>ppt_w</p:attrName>
                                        </p:attrNameLst>
                                      </p:cBhvr>
                                      <p:tavLst>
                                        <p:tav tm="0">
                                          <p:val>
                                            <p:fltVal val="0"/>
                                          </p:val>
                                        </p:tav>
                                        <p:tav tm="100000">
                                          <p:val>
                                            <p:strVal val="#ppt_w"/>
                                          </p:val>
                                        </p:tav>
                                      </p:tavLst>
                                    </p:anim>
                                    <p:anim calcmode="lin" valueType="num">
                                      <p:cBhvr>
                                        <p:cTn id="731" dur="500" fill="hold"/>
                                        <p:tgtEl>
                                          <p:spTgt spid="121"/>
                                        </p:tgtEl>
                                        <p:attrNameLst>
                                          <p:attrName>ppt_h</p:attrName>
                                        </p:attrNameLst>
                                      </p:cBhvr>
                                      <p:tavLst>
                                        <p:tav tm="0">
                                          <p:val>
                                            <p:fltVal val="0"/>
                                          </p:val>
                                        </p:tav>
                                        <p:tav tm="100000">
                                          <p:val>
                                            <p:strVal val="#ppt_h"/>
                                          </p:val>
                                        </p:tav>
                                      </p:tavLst>
                                    </p:anim>
                                  </p:childTnLst>
                                </p:cTn>
                              </p:par>
                            </p:childTnLst>
                          </p:cTn>
                        </p:par>
                      </p:childTnLst>
                    </p:cTn>
                  </p:par>
                  <p:par>
                    <p:cTn id="732" fill="hold">
                      <p:stCondLst>
                        <p:cond delay="indefinite"/>
                      </p:stCondLst>
                      <p:childTnLst>
                        <p:par>
                          <p:cTn id="733" fill="hold">
                            <p:stCondLst>
                              <p:cond delay="0"/>
                            </p:stCondLst>
                            <p:childTnLst>
                              <p:par>
                                <p:cTn id="734" presetID="22" presetClass="exit" presetSubtype="2" fill="hold" nodeType="clickEffect">
                                  <p:stCondLst>
                                    <p:cond delay="0"/>
                                  </p:stCondLst>
                                  <p:childTnLst>
                                    <p:animEffect transition="out" filter="wipe(right)">
                                      <p:cBhvr>
                                        <p:cTn id="735" dur="500"/>
                                        <p:tgtEl>
                                          <p:spTgt spid="115"/>
                                        </p:tgtEl>
                                      </p:cBhvr>
                                    </p:animEffect>
                                    <p:set>
                                      <p:cBhvr>
                                        <p:cTn id="736" dur="1" fill="hold">
                                          <p:stCondLst>
                                            <p:cond delay="499"/>
                                          </p:stCondLst>
                                        </p:cTn>
                                        <p:tgtEl>
                                          <p:spTgt spid="115"/>
                                        </p:tgtEl>
                                        <p:attrNameLst>
                                          <p:attrName>style.visibility</p:attrName>
                                        </p:attrNameLst>
                                      </p:cBhvr>
                                      <p:to>
                                        <p:strVal val="hidden"/>
                                      </p:to>
                                    </p:set>
                                  </p:childTnLst>
                                </p:cTn>
                              </p:par>
                            </p:childTnLst>
                          </p:cTn>
                        </p:par>
                      </p:childTnLst>
                    </p:cTn>
                  </p:par>
                  <p:par>
                    <p:cTn id="737" fill="hold">
                      <p:stCondLst>
                        <p:cond delay="indefinite"/>
                      </p:stCondLst>
                      <p:childTnLst>
                        <p:par>
                          <p:cTn id="738" fill="hold">
                            <p:stCondLst>
                              <p:cond delay="0"/>
                            </p:stCondLst>
                            <p:childTnLst>
                              <p:par>
                                <p:cTn id="739" presetID="22" presetClass="entr" presetSubtype="8" fill="hold" nodeType="clickEffect">
                                  <p:stCondLst>
                                    <p:cond delay="0"/>
                                  </p:stCondLst>
                                  <p:childTnLst>
                                    <p:set>
                                      <p:cBhvr>
                                        <p:cTn id="740" dur="1" fill="hold">
                                          <p:stCondLst>
                                            <p:cond delay="0"/>
                                          </p:stCondLst>
                                        </p:cTn>
                                        <p:tgtEl>
                                          <p:spTgt spid="128"/>
                                        </p:tgtEl>
                                        <p:attrNameLst>
                                          <p:attrName>style.visibility</p:attrName>
                                        </p:attrNameLst>
                                      </p:cBhvr>
                                      <p:to>
                                        <p:strVal val="visible"/>
                                      </p:to>
                                    </p:set>
                                    <p:animEffect transition="in" filter="wipe(left)">
                                      <p:cBhvr>
                                        <p:cTn id="741" dur="500"/>
                                        <p:tgtEl>
                                          <p:spTgt spid="128"/>
                                        </p:tgtEl>
                                      </p:cBhvr>
                                    </p:animEffect>
                                  </p:childTnLst>
                                </p:cTn>
                              </p:par>
                            </p:childTnLst>
                          </p:cTn>
                        </p:par>
                      </p:childTnLst>
                    </p:cTn>
                  </p:par>
                  <p:par>
                    <p:cTn id="742" fill="hold">
                      <p:stCondLst>
                        <p:cond delay="indefinite"/>
                      </p:stCondLst>
                      <p:childTnLst>
                        <p:par>
                          <p:cTn id="743" fill="hold">
                            <p:stCondLst>
                              <p:cond delay="0"/>
                            </p:stCondLst>
                            <p:childTnLst>
                              <p:par>
                                <p:cTn id="744" presetID="22" presetClass="exit" presetSubtype="8" fill="hold" nodeType="clickEffect">
                                  <p:stCondLst>
                                    <p:cond delay="0"/>
                                  </p:stCondLst>
                                  <p:childTnLst>
                                    <p:animEffect transition="out" filter="wipe(left)">
                                      <p:cBhvr>
                                        <p:cTn id="745" dur="500"/>
                                        <p:tgtEl>
                                          <p:spTgt spid="174"/>
                                        </p:tgtEl>
                                      </p:cBhvr>
                                    </p:animEffect>
                                    <p:set>
                                      <p:cBhvr>
                                        <p:cTn id="746" dur="1" fill="hold">
                                          <p:stCondLst>
                                            <p:cond delay="499"/>
                                          </p:stCondLst>
                                        </p:cTn>
                                        <p:tgtEl>
                                          <p:spTgt spid="174"/>
                                        </p:tgtEl>
                                        <p:attrNameLst>
                                          <p:attrName>style.visibility</p:attrName>
                                        </p:attrNameLst>
                                      </p:cBhvr>
                                      <p:to>
                                        <p:strVal val="hidden"/>
                                      </p:to>
                                    </p:set>
                                  </p:childTnLst>
                                </p:cTn>
                              </p:par>
                              <p:par>
                                <p:cTn id="747" presetID="22" presetClass="entr" presetSubtype="8" fill="hold" nodeType="withEffect">
                                  <p:stCondLst>
                                    <p:cond delay="0"/>
                                  </p:stCondLst>
                                  <p:childTnLst>
                                    <p:set>
                                      <p:cBhvr>
                                        <p:cTn id="748" dur="1" fill="hold">
                                          <p:stCondLst>
                                            <p:cond delay="0"/>
                                          </p:stCondLst>
                                        </p:cTn>
                                        <p:tgtEl>
                                          <p:spTgt spid="129"/>
                                        </p:tgtEl>
                                        <p:attrNameLst>
                                          <p:attrName>style.visibility</p:attrName>
                                        </p:attrNameLst>
                                      </p:cBhvr>
                                      <p:to>
                                        <p:strVal val="visible"/>
                                      </p:to>
                                    </p:set>
                                    <p:animEffect transition="in" filter="wipe(left)">
                                      <p:cBhvr>
                                        <p:cTn id="749" dur="500"/>
                                        <p:tgtEl>
                                          <p:spTgt spid="129"/>
                                        </p:tgtEl>
                                      </p:cBhvr>
                                    </p:animEffect>
                                  </p:childTnLst>
                                </p:cTn>
                              </p:par>
                            </p:childTnLst>
                          </p:cTn>
                        </p:par>
                        <p:par>
                          <p:cTn id="750" fill="hold">
                            <p:stCondLst>
                              <p:cond delay="500"/>
                            </p:stCondLst>
                            <p:childTnLst>
                              <p:par>
                                <p:cTn id="751" presetID="22" presetClass="exit" presetSubtype="1" fill="hold" nodeType="afterEffect">
                                  <p:stCondLst>
                                    <p:cond delay="0"/>
                                  </p:stCondLst>
                                  <p:childTnLst>
                                    <p:animEffect transition="out" filter="wipe(up)">
                                      <p:cBhvr>
                                        <p:cTn id="752" dur="500"/>
                                        <p:tgtEl>
                                          <p:spTgt spid="109"/>
                                        </p:tgtEl>
                                      </p:cBhvr>
                                    </p:animEffect>
                                    <p:set>
                                      <p:cBhvr>
                                        <p:cTn id="753" dur="1" fill="hold">
                                          <p:stCondLst>
                                            <p:cond delay="499"/>
                                          </p:stCondLst>
                                        </p:cTn>
                                        <p:tgtEl>
                                          <p:spTgt spid="109"/>
                                        </p:tgtEl>
                                        <p:attrNameLst>
                                          <p:attrName>style.visibility</p:attrName>
                                        </p:attrNameLst>
                                      </p:cBhvr>
                                      <p:to>
                                        <p:strVal val="hidden"/>
                                      </p:to>
                                    </p:set>
                                  </p:childTnLst>
                                </p:cTn>
                              </p:par>
                              <p:par>
                                <p:cTn id="754" presetID="22" presetClass="entr" presetSubtype="1" fill="hold" nodeType="withEffect">
                                  <p:stCondLst>
                                    <p:cond delay="0"/>
                                  </p:stCondLst>
                                  <p:childTnLst>
                                    <p:set>
                                      <p:cBhvr>
                                        <p:cTn id="755" dur="1" fill="hold">
                                          <p:stCondLst>
                                            <p:cond delay="0"/>
                                          </p:stCondLst>
                                        </p:cTn>
                                        <p:tgtEl>
                                          <p:spTgt spid="130"/>
                                        </p:tgtEl>
                                        <p:attrNameLst>
                                          <p:attrName>style.visibility</p:attrName>
                                        </p:attrNameLst>
                                      </p:cBhvr>
                                      <p:to>
                                        <p:strVal val="visible"/>
                                      </p:to>
                                    </p:set>
                                    <p:animEffect transition="in" filter="wipe(up)">
                                      <p:cBhvr>
                                        <p:cTn id="756" dur="500"/>
                                        <p:tgtEl>
                                          <p:spTgt spid="130"/>
                                        </p:tgtEl>
                                      </p:cBhvr>
                                    </p:animEffect>
                                  </p:childTnLst>
                                </p:cTn>
                              </p:par>
                            </p:childTnLst>
                          </p:cTn>
                        </p:par>
                      </p:childTnLst>
                    </p:cTn>
                  </p:par>
                  <p:par>
                    <p:cTn id="757" fill="hold">
                      <p:stCondLst>
                        <p:cond delay="indefinite"/>
                      </p:stCondLst>
                      <p:childTnLst>
                        <p:par>
                          <p:cTn id="758" fill="hold">
                            <p:stCondLst>
                              <p:cond delay="0"/>
                            </p:stCondLst>
                            <p:childTnLst>
                              <p:par>
                                <p:cTn id="759" presetID="23" presetClass="exit" presetSubtype="32" fill="hold" grpId="1" nodeType="clickEffect">
                                  <p:stCondLst>
                                    <p:cond delay="0"/>
                                  </p:stCondLst>
                                  <p:childTnLst>
                                    <p:anim calcmode="lin" valueType="num">
                                      <p:cBhvr>
                                        <p:cTn id="760" dur="500"/>
                                        <p:tgtEl>
                                          <p:spTgt spid="121"/>
                                        </p:tgtEl>
                                        <p:attrNameLst>
                                          <p:attrName>ppt_w</p:attrName>
                                        </p:attrNameLst>
                                      </p:cBhvr>
                                      <p:tavLst>
                                        <p:tav tm="0">
                                          <p:val>
                                            <p:strVal val="ppt_w"/>
                                          </p:val>
                                        </p:tav>
                                        <p:tav tm="100000">
                                          <p:val>
                                            <p:fltVal val="0"/>
                                          </p:val>
                                        </p:tav>
                                      </p:tavLst>
                                    </p:anim>
                                    <p:anim calcmode="lin" valueType="num">
                                      <p:cBhvr>
                                        <p:cTn id="761" dur="500"/>
                                        <p:tgtEl>
                                          <p:spTgt spid="121"/>
                                        </p:tgtEl>
                                        <p:attrNameLst>
                                          <p:attrName>ppt_h</p:attrName>
                                        </p:attrNameLst>
                                      </p:cBhvr>
                                      <p:tavLst>
                                        <p:tav tm="0">
                                          <p:val>
                                            <p:strVal val="ppt_h"/>
                                          </p:val>
                                        </p:tav>
                                        <p:tav tm="100000">
                                          <p:val>
                                            <p:fltVal val="0"/>
                                          </p:val>
                                        </p:tav>
                                      </p:tavLst>
                                    </p:anim>
                                    <p:set>
                                      <p:cBhvr>
                                        <p:cTn id="762" dur="1" fill="hold">
                                          <p:stCondLst>
                                            <p:cond delay="499"/>
                                          </p:stCondLst>
                                        </p:cTn>
                                        <p:tgtEl>
                                          <p:spTgt spid="121"/>
                                        </p:tgtEl>
                                        <p:attrNameLst>
                                          <p:attrName>style.visibility</p:attrName>
                                        </p:attrNameLst>
                                      </p:cBhvr>
                                      <p:to>
                                        <p:strVal val="hidden"/>
                                      </p:to>
                                    </p:set>
                                  </p:childTnLst>
                                </p:cTn>
                              </p:par>
                            </p:childTnLst>
                          </p:cTn>
                        </p:par>
                      </p:childTnLst>
                    </p:cTn>
                  </p:par>
                  <p:par>
                    <p:cTn id="763" fill="hold">
                      <p:stCondLst>
                        <p:cond delay="indefinite"/>
                      </p:stCondLst>
                      <p:childTnLst>
                        <p:par>
                          <p:cTn id="764" fill="hold">
                            <p:stCondLst>
                              <p:cond delay="0"/>
                            </p:stCondLst>
                            <p:childTnLst>
                              <p:par>
                                <p:cTn id="765" presetID="23" presetClass="entr" presetSubtype="16" fill="hold" grpId="0" nodeType="clickEffect">
                                  <p:stCondLst>
                                    <p:cond delay="0"/>
                                  </p:stCondLst>
                                  <p:childTnLst>
                                    <p:set>
                                      <p:cBhvr>
                                        <p:cTn id="766" dur="1" fill="hold">
                                          <p:stCondLst>
                                            <p:cond delay="0"/>
                                          </p:stCondLst>
                                        </p:cTn>
                                        <p:tgtEl>
                                          <p:spTgt spid="127"/>
                                        </p:tgtEl>
                                        <p:attrNameLst>
                                          <p:attrName>style.visibility</p:attrName>
                                        </p:attrNameLst>
                                      </p:cBhvr>
                                      <p:to>
                                        <p:strVal val="visible"/>
                                      </p:to>
                                    </p:set>
                                    <p:anim calcmode="lin" valueType="num">
                                      <p:cBhvr>
                                        <p:cTn id="767" dur="500" fill="hold"/>
                                        <p:tgtEl>
                                          <p:spTgt spid="127"/>
                                        </p:tgtEl>
                                        <p:attrNameLst>
                                          <p:attrName>ppt_w</p:attrName>
                                        </p:attrNameLst>
                                      </p:cBhvr>
                                      <p:tavLst>
                                        <p:tav tm="0">
                                          <p:val>
                                            <p:fltVal val="0"/>
                                          </p:val>
                                        </p:tav>
                                        <p:tav tm="100000">
                                          <p:val>
                                            <p:strVal val="#ppt_w"/>
                                          </p:val>
                                        </p:tav>
                                      </p:tavLst>
                                    </p:anim>
                                    <p:anim calcmode="lin" valueType="num">
                                      <p:cBhvr>
                                        <p:cTn id="768" dur="500" fill="hold"/>
                                        <p:tgtEl>
                                          <p:spTgt spid="127"/>
                                        </p:tgtEl>
                                        <p:attrNameLst>
                                          <p:attrName>ppt_h</p:attrName>
                                        </p:attrNameLst>
                                      </p:cBhvr>
                                      <p:tavLst>
                                        <p:tav tm="0">
                                          <p:val>
                                            <p:fltVal val="0"/>
                                          </p:val>
                                        </p:tav>
                                        <p:tav tm="100000">
                                          <p:val>
                                            <p:strVal val="#ppt_h"/>
                                          </p:val>
                                        </p:tav>
                                      </p:tavLst>
                                    </p:anim>
                                  </p:childTnLst>
                                </p:cTn>
                              </p:par>
                            </p:childTnLst>
                          </p:cTn>
                        </p:par>
                      </p:childTnLst>
                    </p:cTn>
                  </p:par>
                  <p:par>
                    <p:cTn id="769" fill="hold">
                      <p:stCondLst>
                        <p:cond delay="indefinite"/>
                      </p:stCondLst>
                      <p:childTnLst>
                        <p:par>
                          <p:cTn id="770" fill="hold">
                            <p:stCondLst>
                              <p:cond delay="0"/>
                            </p:stCondLst>
                            <p:childTnLst>
                              <p:par>
                                <p:cTn id="771" presetID="23" presetClass="exit" presetSubtype="32" fill="hold" grpId="1" nodeType="clickEffect">
                                  <p:stCondLst>
                                    <p:cond delay="0"/>
                                  </p:stCondLst>
                                  <p:childTnLst>
                                    <p:anim calcmode="lin" valueType="num">
                                      <p:cBhvr>
                                        <p:cTn id="772" dur="500"/>
                                        <p:tgtEl>
                                          <p:spTgt spid="131"/>
                                        </p:tgtEl>
                                        <p:attrNameLst>
                                          <p:attrName>ppt_w</p:attrName>
                                        </p:attrNameLst>
                                      </p:cBhvr>
                                      <p:tavLst>
                                        <p:tav tm="0">
                                          <p:val>
                                            <p:strVal val="ppt_w"/>
                                          </p:val>
                                        </p:tav>
                                        <p:tav tm="100000">
                                          <p:val>
                                            <p:fltVal val="0"/>
                                          </p:val>
                                        </p:tav>
                                      </p:tavLst>
                                    </p:anim>
                                    <p:anim calcmode="lin" valueType="num">
                                      <p:cBhvr>
                                        <p:cTn id="773" dur="500"/>
                                        <p:tgtEl>
                                          <p:spTgt spid="131"/>
                                        </p:tgtEl>
                                        <p:attrNameLst>
                                          <p:attrName>ppt_h</p:attrName>
                                        </p:attrNameLst>
                                      </p:cBhvr>
                                      <p:tavLst>
                                        <p:tav tm="0">
                                          <p:val>
                                            <p:strVal val="ppt_h"/>
                                          </p:val>
                                        </p:tav>
                                        <p:tav tm="100000">
                                          <p:val>
                                            <p:fltVal val="0"/>
                                          </p:val>
                                        </p:tav>
                                      </p:tavLst>
                                    </p:anim>
                                    <p:set>
                                      <p:cBhvr>
                                        <p:cTn id="774" dur="1" fill="hold">
                                          <p:stCondLst>
                                            <p:cond delay="499"/>
                                          </p:stCondLst>
                                        </p:cTn>
                                        <p:tgtEl>
                                          <p:spTgt spid="131"/>
                                        </p:tgtEl>
                                        <p:attrNameLst>
                                          <p:attrName>style.visibility</p:attrName>
                                        </p:attrNameLst>
                                      </p:cBhvr>
                                      <p:to>
                                        <p:strVal val="hidden"/>
                                      </p:to>
                                    </p:set>
                                  </p:childTnLst>
                                </p:cTn>
                              </p:par>
                            </p:childTnLst>
                          </p:cTn>
                        </p:par>
                      </p:childTnLst>
                    </p:cTn>
                  </p:par>
                  <p:par>
                    <p:cTn id="775" fill="hold">
                      <p:stCondLst>
                        <p:cond delay="indefinite"/>
                      </p:stCondLst>
                      <p:childTnLst>
                        <p:par>
                          <p:cTn id="776" fill="hold">
                            <p:stCondLst>
                              <p:cond delay="0"/>
                            </p:stCondLst>
                            <p:childTnLst>
                              <p:par>
                                <p:cTn id="777" presetID="23" presetClass="entr" presetSubtype="16" fill="hold" grpId="0" nodeType="clickEffect">
                                  <p:stCondLst>
                                    <p:cond delay="0"/>
                                  </p:stCondLst>
                                  <p:childTnLst>
                                    <p:set>
                                      <p:cBhvr>
                                        <p:cTn id="778" dur="1" fill="hold">
                                          <p:stCondLst>
                                            <p:cond delay="0"/>
                                          </p:stCondLst>
                                        </p:cTn>
                                        <p:tgtEl>
                                          <p:spTgt spid="220"/>
                                        </p:tgtEl>
                                        <p:attrNameLst>
                                          <p:attrName>style.visibility</p:attrName>
                                        </p:attrNameLst>
                                      </p:cBhvr>
                                      <p:to>
                                        <p:strVal val="visible"/>
                                      </p:to>
                                    </p:set>
                                    <p:anim calcmode="lin" valueType="num">
                                      <p:cBhvr>
                                        <p:cTn id="779" dur="500" fill="hold"/>
                                        <p:tgtEl>
                                          <p:spTgt spid="220"/>
                                        </p:tgtEl>
                                        <p:attrNameLst>
                                          <p:attrName>ppt_w</p:attrName>
                                        </p:attrNameLst>
                                      </p:cBhvr>
                                      <p:tavLst>
                                        <p:tav tm="0">
                                          <p:val>
                                            <p:fltVal val="0"/>
                                          </p:val>
                                        </p:tav>
                                        <p:tav tm="100000">
                                          <p:val>
                                            <p:strVal val="#ppt_w"/>
                                          </p:val>
                                        </p:tav>
                                      </p:tavLst>
                                    </p:anim>
                                    <p:anim calcmode="lin" valueType="num">
                                      <p:cBhvr>
                                        <p:cTn id="780" dur="5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781" fill="hold">
                      <p:stCondLst>
                        <p:cond delay="indefinite"/>
                      </p:stCondLst>
                      <p:childTnLst>
                        <p:par>
                          <p:cTn id="782" fill="hold">
                            <p:stCondLst>
                              <p:cond delay="0"/>
                            </p:stCondLst>
                            <p:childTnLst>
                              <p:par>
                                <p:cTn id="783" presetID="23" presetClass="entr" presetSubtype="16" fill="hold" grpId="0" nodeType="clickEffect">
                                  <p:stCondLst>
                                    <p:cond delay="0"/>
                                  </p:stCondLst>
                                  <p:childTnLst>
                                    <p:set>
                                      <p:cBhvr>
                                        <p:cTn id="784" dur="1" fill="hold">
                                          <p:stCondLst>
                                            <p:cond delay="0"/>
                                          </p:stCondLst>
                                        </p:cTn>
                                        <p:tgtEl>
                                          <p:spTgt spid="132"/>
                                        </p:tgtEl>
                                        <p:attrNameLst>
                                          <p:attrName>style.visibility</p:attrName>
                                        </p:attrNameLst>
                                      </p:cBhvr>
                                      <p:to>
                                        <p:strVal val="visible"/>
                                      </p:to>
                                    </p:set>
                                    <p:anim calcmode="lin" valueType="num">
                                      <p:cBhvr>
                                        <p:cTn id="785" dur="500" fill="hold"/>
                                        <p:tgtEl>
                                          <p:spTgt spid="132"/>
                                        </p:tgtEl>
                                        <p:attrNameLst>
                                          <p:attrName>ppt_w</p:attrName>
                                        </p:attrNameLst>
                                      </p:cBhvr>
                                      <p:tavLst>
                                        <p:tav tm="0">
                                          <p:val>
                                            <p:fltVal val="0"/>
                                          </p:val>
                                        </p:tav>
                                        <p:tav tm="100000">
                                          <p:val>
                                            <p:strVal val="#ppt_w"/>
                                          </p:val>
                                        </p:tav>
                                      </p:tavLst>
                                    </p:anim>
                                    <p:anim calcmode="lin" valueType="num">
                                      <p:cBhvr>
                                        <p:cTn id="786" dur="500" fill="hold"/>
                                        <p:tgtEl>
                                          <p:spTgt spid="132"/>
                                        </p:tgtEl>
                                        <p:attrNameLst>
                                          <p:attrName>ppt_h</p:attrName>
                                        </p:attrNameLst>
                                      </p:cBhvr>
                                      <p:tavLst>
                                        <p:tav tm="0">
                                          <p:val>
                                            <p:fltVal val="0"/>
                                          </p:val>
                                        </p:tav>
                                        <p:tav tm="100000">
                                          <p:val>
                                            <p:strVal val="#ppt_h"/>
                                          </p:val>
                                        </p:tav>
                                      </p:tavLst>
                                    </p:anim>
                                  </p:childTnLst>
                                </p:cTn>
                              </p:par>
                            </p:childTnLst>
                          </p:cTn>
                        </p:par>
                      </p:childTnLst>
                    </p:cTn>
                  </p:par>
                  <p:par>
                    <p:cTn id="787" fill="hold">
                      <p:stCondLst>
                        <p:cond delay="indefinite"/>
                      </p:stCondLst>
                      <p:childTnLst>
                        <p:par>
                          <p:cTn id="788" fill="hold">
                            <p:stCondLst>
                              <p:cond delay="0"/>
                            </p:stCondLst>
                            <p:childTnLst>
                              <p:par>
                                <p:cTn id="789" presetID="23" presetClass="entr" presetSubtype="16" fill="hold" grpId="0" nodeType="clickEffect">
                                  <p:stCondLst>
                                    <p:cond delay="0"/>
                                  </p:stCondLst>
                                  <p:childTnLst>
                                    <p:set>
                                      <p:cBhvr>
                                        <p:cTn id="790" dur="1" fill="hold">
                                          <p:stCondLst>
                                            <p:cond delay="0"/>
                                          </p:stCondLst>
                                        </p:cTn>
                                        <p:tgtEl>
                                          <p:spTgt spid="139"/>
                                        </p:tgtEl>
                                        <p:attrNameLst>
                                          <p:attrName>style.visibility</p:attrName>
                                        </p:attrNameLst>
                                      </p:cBhvr>
                                      <p:to>
                                        <p:strVal val="visible"/>
                                      </p:to>
                                    </p:set>
                                    <p:anim calcmode="lin" valueType="num">
                                      <p:cBhvr>
                                        <p:cTn id="791" dur="500" fill="hold"/>
                                        <p:tgtEl>
                                          <p:spTgt spid="139"/>
                                        </p:tgtEl>
                                        <p:attrNameLst>
                                          <p:attrName>ppt_w</p:attrName>
                                        </p:attrNameLst>
                                      </p:cBhvr>
                                      <p:tavLst>
                                        <p:tav tm="0">
                                          <p:val>
                                            <p:fltVal val="0"/>
                                          </p:val>
                                        </p:tav>
                                        <p:tav tm="100000">
                                          <p:val>
                                            <p:strVal val="#ppt_w"/>
                                          </p:val>
                                        </p:tav>
                                      </p:tavLst>
                                    </p:anim>
                                    <p:anim calcmode="lin" valueType="num">
                                      <p:cBhvr>
                                        <p:cTn id="792" dur="500" fill="hold"/>
                                        <p:tgtEl>
                                          <p:spTgt spid="139"/>
                                        </p:tgtEl>
                                        <p:attrNameLst>
                                          <p:attrName>ppt_h</p:attrName>
                                        </p:attrNameLst>
                                      </p:cBhvr>
                                      <p:tavLst>
                                        <p:tav tm="0">
                                          <p:val>
                                            <p:fltVal val="0"/>
                                          </p:val>
                                        </p:tav>
                                        <p:tav tm="100000">
                                          <p:val>
                                            <p:strVal val="#ppt_h"/>
                                          </p:val>
                                        </p:tav>
                                      </p:tavLst>
                                    </p:anim>
                                  </p:childTnLst>
                                </p:cTn>
                              </p:par>
                            </p:childTnLst>
                          </p:cTn>
                        </p:par>
                      </p:childTnLst>
                    </p:cTn>
                  </p:par>
                  <p:par>
                    <p:cTn id="793" fill="hold">
                      <p:stCondLst>
                        <p:cond delay="indefinite"/>
                      </p:stCondLst>
                      <p:childTnLst>
                        <p:par>
                          <p:cTn id="794" fill="hold">
                            <p:stCondLst>
                              <p:cond delay="0"/>
                            </p:stCondLst>
                            <p:childTnLst>
                              <p:par>
                                <p:cTn id="795" presetID="23" presetClass="entr" presetSubtype="16" fill="hold" grpId="0" nodeType="clickEffect">
                                  <p:stCondLst>
                                    <p:cond delay="0"/>
                                  </p:stCondLst>
                                  <p:childTnLst>
                                    <p:set>
                                      <p:cBhvr>
                                        <p:cTn id="796" dur="1" fill="hold">
                                          <p:stCondLst>
                                            <p:cond delay="0"/>
                                          </p:stCondLst>
                                        </p:cTn>
                                        <p:tgtEl>
                                          <p:spTgt spid="142"/>
                                        </p:tgtEl>
                                        <p:attrNameLst>
                                          <p:attrName>style.visibility</p:attrName>
                                        </p:attrNameLst>
                                      </p:cBhvr>
                                      <p:to>
                                        <p:strVal val="visible"/>
                                      </p:to>
                                    </p:set>
                                    <p:anim calcmode="lin" valueType="num">
                                      <p:cBhvr>
                                        <p:cTn id="797" dur="500" fill="hold"/>
                                        <p:tgtEl>
                                          <p:spTgt spid="142"/>
                                        </p:tgtEl>
                                        <p:attrNameLst>
                                          <p:attrName>ppt_w</p:attrName>
                                        </p:attrNameLst>
                                      </p:cBhvr>
                                      <p:tavLst>
                                        <p:tav tm="0">
                                          <p:val>
                                            <p:fltVal val="0"/>
                                          </p:val>
                                        </p:tav>
                                        <p:tav tm="100000">
                                          <p:val>
                                            <p:strVal val="#ppt_w"/>
                                          </p:val>
                                        </p:tav>
                                      </p:tavLst>
                                    </p:anim>
                                    <p:anim calcmode="lin" valueType="num">
                                      <p:cBhvr>
                                        <p:cTn id="798" dur="500" fill="hold"/>
                                        <p:tgtEl>
                                          <p:spTgt spid="142"/>
                                        </p:tgtEl>
                                        <p:attrNameLst>
                                          <p:attrName>ppt_h</p:attrName>
                                        </p:attrNameLst>
                                      </p:cBhvr>
                                      <p:tavLst>
                                        <p:tav tm="0">
                                          <p:val>
                                            <p:fltVal val="0"/>
                                          </p:val>
                                        </p:tav>
                                        <p:tav tm="100000">
                                          <p:val>
                                            <p:strVal val="#ppt_h"/>
                                          </p:val>
                                        </p:tav>
                                      </p:tavLst>
                                    </p:anim>
                                  </p:childTnLst>
                                </p:cTn>
                              </p:par>
                            </p:childTnLst>
                          </p:cTn>
                        </p:par>
                      </p:childTnLst>
                    </p:cTn>
                  </p:par>
                  <p:par>
                    <p:cTn id="799" fill="hold">
                      <p:stCondLst>
                        <p:cond delay="indefinite"/>
                      </p:stCondLst>
                      <p:childTnLst>
                        <p:par>
                          <p:cTn id="800" fill="hold">
                            <p:stCondLst>
                              <p:cond delay="0"/>
                            </p:stCondLst>
                            <p:childTnLst>
                              <p:par>
                                <p:cTn id="801" presetID="23" presetClass="entr" presetSubtype="16" fill="hold" grpId="0" nodeType="clickEffect">
                                  <p:stCondLst>
                                    <p:cond delay="0"/>
                                  </p:stCondLst>
                                  <p:childTnLst>
                                    <p:set>
                                      <p:cBhvr>
                                        <p:cTn id="802" dur="1" fill="hold">
                                          <p:stCondLst>
                                            <p:cond delay="0"/>
                                          </p:stCondLst>
                                        </p:cTn>
                                        <p:tgtEl>
                                          <p:spTgt spid="222"/>
                                        </p:tgtEl>
                                        <p:attrNameLst>
                                          <p:attrName>style.visibility</p:attrName>
                                        </p:attrNameLst>
                                      </p:cBhvr>
                                      <p:to>
                                        <p:strVal val="visible"/>
                                      </p:to>
                                    </p:set>
                                    <p:anim calcmode="lin" valueType="num">
                                      <p:cBhvr>
                                        <p:cTn id="803" dur="500" fill="hold"/>
                                        <p:tgtEl>
                                          <p:spTgt spid="222"/>
                                        </p:tgtEl>
                                        <p:attrNameLst>
                                          <p:attrName>ppt_w</p:attrName>
                                        </p:attrNameLst>
                                      </p:cBhvr>
                                      <p:tavLst>
                                        <p:tav tm="0">
                                          <p:val>
                                            <p:fltVal val="0"/>
                                          </p:val>
                                        </p:tav>
                                        <p:tav tm="100000">
                                          <p:val>
                                            <p:strVal val="#ppt_w"/>
                                          </p:val>
                                        </p:tav>
                                      </p:tavLst>
                                    </p:anim>
                                    <p:anim calcmode="lin" valueType="num">
                                      <p:cBhvr>
                                        <p:cTn id="804" dur="500" fill="hold"/>
                                        <p:tgtEl>
                                          <p:spTgt spid="222"/>
                                        </p:tgtEl>
                                        <p:attrNameLst>
                                          <p:attrName>ppt_h</p:attrName>
                                        </p:attrNameLst>
                                      </p:cBhvr>
                                      <p:tavLst>
                                        <p:tav tm="0">
                                          <p:val>
                                            <p:fltVal val="0"/>
                                          </p:val>
                                        </p:tav>
                                        <p:tav tm="100000">
                                          <p:val>
                                            <p:strVal val="#ppt_h"/>
                                          </p:val>
                                        </p:tav>
                                      </p:tavLst>
                                    </p:anim>
                                  </p:childTnLst>
                                </p:cTn>
                              </p:par>
                            </p:childTnLst>
                          </p:cTn>
                        </p:par>
                      </p:childTnLst>
                    </p:cTn>
                  </p:par>
                  <p:par>
                    <p:cTn id="805" fill="hold">
                      <p:stCondLst>
                        <p:cond delay="indefinite"/>
                      </p:stCondLst>
                      <p:childTnLst>
                        <p:par>
                          <p:cTn id="806" fill="hold">
                            <p:stCondLst>
                              <p:cond delay="0"/>
                            </p:stCondLst>
                            <p:childTnLst>
                              <p:par>
                                <p:cTn id="807" presetID="22" presetClass="entr" presetSubtype="1" fill="hold" nodeType="clickEffect">
                                  <p:stCondLst>
                                    <p:cond delay="0"/>
                                  </p:stCondLst>
                                  <p:childTnLst>
                                    <p:set>
                                      <p:cBhvr>
                                        <p:cTn id="808" dur="1" fill="hold">
                                          <p:stCondLst>
                                            <p:cond delay="0"/>
                                          </p:stCondLst>
                                        </p:cTn>
                                        <p:tgtEl>
                                          <p:spTgt spid="224"/>
                                        </p:tgtEl>
                                        <p:attrNameLst>
                                          <p:attrName>style.visibility</p:attrName>
                                        </p:attrNameLst>
                                      </p:cBhvr>
                                      <p:to>
                                        <p:strVal val="visible"/>
                                      </p:to>
                                    </p:set>
                                    <p:animEffect transition="in" filter="wipe(up)">
                                      <p:cBhvr>
                                        <p:cTn id="809" dur="500"/>
                                        <p:tgtEl>
                                          <p:spTgt spid="224"/>
                                        </p:tgtEl>
                                      </p:cBhvr>
                                    </p:animEffect>
                                  </p:childTnLst>
                                </p:cTn>
                              </p:par>
                            </p:childTnLst>
                          </p:cTn>
                        </p:par>
                        <p:par>
                          <p:cTn id="810" fill="hold">
                            <p:stCondLst>
                              <p:cond delay="500"/>
                            </p:stCondLst>
                            <p:childTnLst>
                              <p:par>
                                <p:cTn id="811" presetID="22" presetClass="entr" presetSubtype="2" fill="hold" nodeType="afterEffect">
                                  <p:stCondLst>
                                    <p:cond delay="0"/>
                                  </p:stCondLst>
                                  <p:childTnLst>
                                    <p:set>
                                      <p:cBhvr>
                                        <p:cTn id="812" dur="1" fill="hold">
                                          <p:stCondLst>
                                            <p:cond delay="0"/>
                                          </p:stCondLst>
                                        </p:cTn>
                                        <p:tgtEl>
                                          <p:spTgt spid="230"/>
                                        </p:tgtEl>
                                        <p:attrNameLst>
                                          <p:attrName>style.visibility</p:attrName>
                                        </p:attrNameLst>
                                      </p:cBhvr>
                                      <p:to>
                                        <p:strVal val="visible"/>
                                      </p:to>
                                    </p:set>
                                    <p:animEffect transition="in" filter="wipe(right)">
                                      <p:cBhvr>
                                        <p:cTn id="813" dur="500"/>
                                        <p:tgtEl>
                                          <p:spTgt spid="230"/>
                                        </p:tgtEl>
                                      </p:cBhvr>
                                    </p:animEffect>
                                  </p:childTnLst>
                                </p:cTn>
                              </p:par>
                            </p:childTnLst>
                          </p:cTn>
                        </p:par>
                        <p:par>
                          <p:cTn id="814" fill="hold">
                            <p:stCondLst>
                              <p:cond delay="1000"/>
                            </p:stCondLst>
                            <p:childTnLst>
                              <p:par>
                                <p:cTn id="815" presetID="22" presetClass="entr" presetSubtype="4" fill="hold" nodeType="afterEffect">
                                  <p:stCondLst>
                                    <p:cond delay="0"/>
                                  </p:stCondLst>
                                  <p:childTnLst>
                                    <p:set>
                                      <p:cBhvr>
                                        <p:cTn id="816" dur="1" fill="hold">
                                          <p:stCondLst>
                                            <p:cond delay="0"/>
                                          </p:stCondLst>
                                        </p:cTn>
                                        <p:tgtEl>
                                          <p:spTgt spid="232"/>
                                        </p:tgtEl>
                                        <p:attrNameLst>
                                          <p:attrName>style.visibility</p:attrName>
                                        </p:attrNameLst>
                                      </p:cBhvr>
                                      <p:to>
                                        <p:strVal val="visible"/>
                                      </p:to>
                                    </p:set>
                                    <p:animEffect transition="in" filter="wipe(down)">
                                      <p:cBhvr>
                                        <p:cTn id="81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83" grpId="0" animBg="1"/>
      <p:bldP spid="16" grpId="0"/>
      <p:bldP spid="16" grpId="1"/>
      <p:bldP spid="120" grpId="0" animBg="1"/>
      <p:bldP spid="125" grpId="0" animBg="1"/>
      <p:bldP spid="125" grpId="1" animBg="1"/>
      <p:bldP spid="126" grpId="0" animBg="1"/>
      <p:bldP spid="126" grpId="1" animBg="1"/>
      <p:bldP spid="154" grpId="0" animBg="1"/>
      <p:bldP spid="156" grpId="0" animBg="1"/>
      <p:bldP spid="185" grpId="0" animBg="1"/>
      <p:bldP spid="196" grpId="0"/>
      <p:bldP spid="196" grpId="1"/>
      <p:bldP spid="197" grpId="0"/>
      <p:bldP spid="197" grpId="1"/>
      <p:bldP spid="206" grpId="0"/>
      <p:bldP spid="206" grpId="1"/>
      <p:bldP spid="219" grpId="0"/>
      <p:bldP spid="219" grpId="1"/>
      <p:bldP spid="220" grpId="0" animBg="1"/>
      <p:bldP spid="221" grpId="0" animBg="1"/>
      <p:bldP spid="222" grpId="0" animBg="1"/>
      <p:bldP spid="114" grpId="0" animBg="1"/>
      <p:bldP spid="121" grpId="0"/>
      <p:bldP spid="121" grpId="1"/>
      <p:bldP spid="127" grpId="0"/>
      <p:bldP spid="131" grpId="0" animBg="1"/>
      <p:bldP spid="131" grpId="1" animBg="1"/>
      <p:bldP spid="132" grpId="0" animBg="1"/>
      <p:bldP spid="141" grpId="0"/>
      <p:bldP spid="133" grpId="0" animBg="1"/>
      <p:bldP spid="134" grpId="0" animBg="1"/>
      <p:bldP spid="137" grpId="0" animBg="1"/>
      <p:bldP spid="138" grpId="0" animBg="1"/>
      <p:bldP spid="139" grpId="0" animBg="1"/>
      <p:bldP spid="1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yui_3_5_1_5_1357677445506_711" descr="http://www.mehransugar.com/images/at-glance-head.jpg"/>
          <p:cNvPicPr/>
          <p:nvPr/>
        </p:nvPicPr>
        <p:blipFill>
          <a:blip r:embed="rId2"/>
          <a:srcRect/>
          <a:stretch>
            <a:fillRect/>
          </a:stretch>
        </p:blipFill>
        <p:spPr bwMode="auto">
          <a:xfrm>
            <a:off x="0" y="2133600"/>
            <a:ext cx="9144000" cy="4724400"/>
          </a:xfrm>
          <a:prstGeom prst="rect">
            <a:avLst/>
          </a:prstGeom>
          <a:noFill/>
          <a:ln w="9525">
            <a:noFill/>
            <a:miter lim="800000"/>
            <a:headEnd/>
            <a:tailEnd/>
          </a:ln>
        </p:spPr>
      </p:pic>
      <p:pic>
        <p:nvPicPr>
          <p:cNvPr id="7" name="Picture 2" descr="C:\Documents and Settings\sana\My Documents\My Pictures\Mehran Pics\logo1.png"/>
          <p:cNvPicPr>
            <a:picLocks noChangeAspect="1" noChangeArrowheads="1"/>
          </p:cNvPicPr>
          <p:nvPr/>
        </p:nvPicPr>
        <p:blipFill>
          <a:blip r:embed="rId3"/>
          <a:srcRect/>
          <a:stretch>
            <a:fillRect/>
          </a:stretch>
        </p:blipFill>
        <p:spPr bwMode="auto">
          <a:xfrm>
            <a:off x="7775677" y="0"/>
            <a:ext cx="1368323" cy="762000"/>
          </a:xfrm>
          <a:prstGeom prst="rect">
            <a:avLst/>
          </a:prstGeom>
          <a:noFill/>
        </p:spPr>
      </p:pic>
      <p:sp>
        <p:nvSpPr>
          <p:cNvPr id="4" name="Title 1"/>
          <p:cNvSpPr>
            <a:spLocks noGrp="1"/>
          </p:cNvSpPr>
          <p:nvPr>
            <p:ph type="title"/>
          </p:nvPr>
        </p:nvSpPr>
        <p:spPr>
          <a:xfrm>
            <a:off x="304800" y="381000"/>
            <a:ext cx="8229600" cy="1447800"/>
          </a:xfrm>
        </p:spPr>
        <p:txBody>
          <a:bodyPr>
            <a:noAutofit/>
          </a:bodyPr>
          <a:lstStyle/>
          <a:p>
            <a:r>
              <a:rPr lang="en-US" sz="2800" b="1" dirty="0" smtClean="0">
                <a:solidFill>
                  <a:srgbClr val="006600"/>
                </a:solidFill>
              </a:rPr>
              <a:t>Managing sugar-mill liquid effluent to zero discharge, a case study of Mehran Sugar Mills Limited</a:t>
            </a:r>
            <a:endParaRPr lang="en-US" sz="2800" b="1" dirty="0">
              <a:solidFill>
                <a:srgbClr val="006600"/>
              </a:solidFill>
            </a:endParaRPr>
          </a:p>
        </p:txBody>
      </p:sp>
      <p:sp>
        <p:nvSpPr>
          <p:cNvPr id="8" name="Title 1"/>
          <p:cNvSpPr txBox="1">
            <a:spLocks/>
          </p:cNvSpPr>
          <p:nvPr/>
        </p:nvSpPr>
        <p:spPr>
          <a:xfrm>
            <a:off x="381000" y="2133600"/>
            <a:ext cx="8382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CC"/>
                </a:solidFill>
                <a:effectLst/>
                <a:uLnTx/>
                <a:uFillTx/>
                <a:latin typeface="+mj-lt"/>
                <a:ea typeface="+mj-ea"/>
                <a:cs typeface="+mj-cs"/>
              </a:rPr>
              <a:t>Sanaullah		Mehran Sugar Mills Limited</a:t>
            </a:r>
            <a:br>
              <a:rPr kumimoji="0" lang="en-US" sz="2400" b="1" i="0" u="none" strike="noStrike" kern="1200" cap="none" spc="0" normalizeH="0" baseline="0" noProof="0" dirty="0" smtClean="0">
                <a:ln>
                  <a:noFill/>
                </a:ln>
                <a:solidFill>
                  <a:srgbClr val="0033CC"/>
                </a:solidFill>
                <a:effectLst/>
                <a:uLnTx/>
                <a:uFillTx/>
                <a:latin typeface="+mj-lt"/>
                <a:ea typeface="+mj-ea"/>
                <a:cs typeface="+mj-cs"/>
              </a:rPr>
            </a:br>
            <a:r>
              <a:rPr kumimoji="0" lang="en-US" sz="2400" b="1" i="0" u="none" strike="noStrike" kern="1200" cap="none" spc="0" normalizeH="0" baseline="0" noProof="0" dirty="0" smtClean="0">
                <a:ln>
                  <a:noFill/>
                </a:ln>
                <a:solidFill>
                  <a:srgbClr val="0033CC"/>
                </a:solidFill>
                <a:effectLst/>
                <a:uLnTx/>
                <a:uFillTx/>
                <a:latin typeface="+mj-lt"/>
                <a:ea typeface="+mj-ea"/>
                <a:cs typeface="+mj-cs"/>
              </a:rPr>
              <a:t>Sharif Khan		Mirpurkhas Sugar Mills Limited</a:t>
            </a:r>
            <a:endParaRPr kumimoji="0" lang="en-US" sz="2400" b="1" i="0" u="none" strike="noStrike" kern="1200" cap="none" spc="0" normalizeH="0" baseline="0" noProof="0" dirty="0">
              <a:ln>
                <a:noFill/>
              </a:ln>
              <a:solidFill>
                <a:srgbClr val="0033CC"/>
              </a:solidFill>
              <a:effectLst/>
              <a:uLnTx/>
              <a:uFillTx/>
              <a:latin typeface="+mj-lt"/>
              <a:ea typeface="+mj-ea"/>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lvl="0" algn="just">
              <a:lnSpc>
                <a:spcPct val="160000"/>
              </a:lnSpc>
              <a:buFont typeface="Wingdings" pitchFamily="2" charset="2"/>
              <a:buChar char="Ø"/>
            </a:pPr>
            <a:r>
              <a:rPr lang="en-US" sz="1800" b="1" dirty="0" smtClean="0">
                <a:solidFill>
                  <a:srgbClr val="002060"/>
                </a:solidFill>
                <a:latin typeface="Bell MT" pitchFamily="18" charset="0"/>
              </a:rPr>
              <a:t>The best way for reducing pollutant concentration </a:t>
            </a:r>
            <a:r>
              <a:rPr lang="en-US" sz="1800" b="1" dirty="0" smtClean="0">
                <a:solidFill>
                  <a:srgbClr val="002060"/>
                </a:solidFill>
                <a:latin typeface="Bell MT" pitchFamily="18" charset="0"/>
              </a:rPr>
              <a:t>is</a:t>
            </a:r>
            <a:r>
              <a:rPr lang="en-US" sz="1800" b="1" dirty="0" smtClean="0">
                <a:solidFill>
                  <a:srgbClr val="002060"/>
                </a:solidFill>
                <a:latin typeface="Bell MT" pitchFamily="18" charset="0"/>
              </a:rPr>
              <a:t> </a:t>
            </a:r>
            <a:r>
              <a:rPr lang="en-US" sz="1800" b="1" dirty="0" smtClean="0">
                <a:solidFill>
                  <a:srgbClr val="002060"/>
                </a:solidFill>
                <a:latin typeface="Bell MT" pitchFamily="18" charset="0"/>
              </a:rPr>
              <a:t>to plug the source.</a:t>
            </a:r>
          </a:p>
          <a:p>
            <a:pPr lvl="0" algn="just">
              <a:lnSpc>
                <a:spcPct val="160000"/>
              </a:lnSpc>
              <a:buFont typeface="Wingdings" pitchFamily="2" charset="2"/>
              <a:buChar char="Ø"/>
            </a:pPr>
            <a:r>
              <a:rPr lang="en-US" sz="1800" b="1" dirty="0" smtClean="0">
                <a:solidFill>
                  <a:srgbClr val="002060"/>
                </a:solidFill>
                <a:latin typeface="Bell MT" pitchFamily="18" charset="0"/>
              </a:rPr>
              <a:t>Where it was not possible to collect the pollutant materials (usually process material), it was collected in sumps and reprocessed at appropriate stages of the process.</a:t>
            </a:r>
          </a:p>
          <a:p>
            <a:pPr algn="just">
              <a:lnSpc>
                <a:spcPct val="160000"/>
              </a:lnSpc>
              <a:buFont typeface="Wingdings" pitchFamily="2" charset="2"/>
              <a:buChar char="Ø"/>
            </a:pPr>
            <a:r>
              <a:rPr lang="en-US" sz="1800" b="1" i="1" dirty="0" smtClean="0">
                <a:solidFill>
                  <a:srgbClr val="002060"/>
                </a:solidFill>
                <a:latin typeface="Bell MT" pitchFamily="18" charset="0"/>
              </a:rPr>
              <a:t>Juice drainage to effluent.</a:t>
            </a:r>
            <a:r>
              <a:rPr lang="en-US" sz="1800" b="1" dirty="0" smtClean="0">
                <a:solidFill>
                  <a:srgbClr val="002060"/>
                </a:solidFill>
                <a:latin typeface="Bell MT" pitchFamily="18" charset="0"/>
              </a:rPr>
              <a:t>  Good equipment maintenance reduced juice leakages. Juice collection sumps were provided at all the juice, liquor and molasses pumping stations. The collected material was pumped to the defecated juice tank, where it was heated to 105°C before sending it to the juice clarifier. To maintain good sanitation conditions in the sumps, a biocide (sodium </a:t>
            </a:r>
            <a:r>
              <a:rPr lang="en-US" sz="1800" b="1" dirty="0" err="1" smtClean="0">
                <a:solidFill>
                  <a:srgbClr val="002060"/>
                </a:solidFill>
                <a:latin typeface="Bell MT" pitchFamily="18" charset="0"/>
              </a:rPr>
              <a:t>dithiocabamate</a:t>
            </a:r>
            <a:r>
              <a:rPr lang="en-US" sz="1800" b="1" dirty="0" smtClean="0">
                <a:solidFill>
                  <a:srgbClr val="002060"/>
                </a:solidFill>
                <a:latin typeface="Bell MT" pitchFamily="18" charset="0"/>
              </a:rPr>
              <a:t>) was used after hot water cleaning of the sumps; this was carried out daily.</a:t>
            </a:r>
          </a:p>
          <a:p>
            <a:pPr lvl="0" algn="just">
              <a:lnSpc>
                <a:spcPct val="16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20</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Pollutant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70000"/>
              </a:lnSpc>
              <a:buFont typeface="Wingdings" pitchFamily="2" charset="2"/>
              <a:buChar char="Ø"/>
            </a:pPr>
            <a:r>
              <a:rPr lang="en-US" sz="1600" b="1" i="1" dirty="0" smtClean="0">
                <a:solidFill>
                  <a:srgbClr val="002060"/>
                </a:solidFill>
                <a:latin typeface="Bell MT" pitchFamily="18" charset="0"/>
              </a:rPr>
              <a:t>De-entrainment devices </a:t>
            </a:r>
            <a:r>
              <a:rPr lang="en-US" sz="1600" b="1" dirty="0" smtClean="0">
                <a:solidFill>
                  <a:srgbClr val="002060"/>
                </a:solidFill>
                <a:latin typeface="Bell MT" pitchFamily="18" charset="0"/>
              </a:rPr>
              <a:t>of evaporators and pans were modified to centrifugal vane type separators. This modification reduced the contamination of juice in condensate and contamination of spray pond water.</a:t>
            </a:r>
          </a:p>
          <a:p>
            <a:pPr lvl="0" algn="just">
              <a:lnSpc>
                <a:spcPct val="170000"/>
              </a:lnSpc>
              <a:buFont typeface="Wingdings" pitchFamily="2" charset="2"/>
              <a:buChar char="Ø"/>
            </a:pPr>
            <a:r>
              <a:rPr lang="en-US" sz="1600" b="1" dirty="0" smtClean="0">
                <a:solidFill>
                  <a:srgbClr val="002060"/>
                </a:solidFill>
                <a:latin typeface="Bell MT" pitchFamily="18" charset="0"/>
              </a:rPr>
              <a:t>Data was collected for storage tank overflow incidents. Automation was provided at the clear and defecated juice tanks with local level display for operators. These eliminated tank overflows.</a:t>
            </a:r>
          </a:p>
          <a:p>
            <a:pPr algn="just">
              <a:lnSpc>
                <a:spcPct val="170000"/>
              </a:lnSpc>
              <a:buFont typeface="Wingdings" pitchFamily="2" charset="2"/>
              <a:buChar char="Ø"/>
            </a:pPr>
            <a:r>
              <a:rPr lang="en-US" sz="1600" b="1" dirty="0" smtClean="0">
                <a:solidFill>
                  <a:srgbClr val="002060"/>
                </a:solidFill>
                <a:latin typeface="Bell MT" pitchFamily="18" charset="0"/>
              </a:rPr>
              <a:t>All the open channels of house main drains were covered to prevent mixing of suspended solids, especially bagasse which spreads due to its open storage.</a:t>
            </a:r>
          </a:p>
          <a:p>
            <a:pPr algn="just">
              <a:lnSpc>
                <a:spcPct val="170000"/>
              </a:lnSpc>
              <a:buFont typeface="Wingdings" pitchFamily="2" charset="2"/>
              <a:buChar char="Ø"/>
            </a:pPr>
            <a:r>
              <a:rPr lang="en-US" sz="1600" b="1" i="1" dirty="0" smtClean="0">
                <a:solidFill>
                  <a:srgbClr val="002060"/>
                </a:solidFill>
                <a:latin typeface="Bell MT" pitchFamily="18" charset="0"/>
              </a:rPr>
              <a:t>Oil spillage to effluent.</a:t>
            </a:r>
            <a:r>
              <a:rPr lang="en-US" sz="1600" b="1" dirty="0" smtClean="0">
                <a:solidFill>
                  <a:srgbClr val="002060"/>
                </a:solidFill>
                <a:latin typeface="Bell MT" pitchFamily="18" charset="0"/>
              </a:rPr>
              <a:t>  Good equipment maintenance significantly reduced oil leakages. An oil skimmer was installed at the main effluent stream of the mill house to collect any oil contamination in effluents.</a:t>
            </a:r>
          </a:p>
          <a:p>
            <a:pPr algn="just">
              <a:lnSpc>
                <a:spcPct val="170000"/>
              </a:lnSpc>
            </a:pPr>
            <a:endParaRPr lang="en-US" sz="16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21</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Pollutant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lvl="0" algn="just">
              <a:lnSpc>
                <a:spcPct val="150000"/>
              </a:lnSpc>
              <a:buFont typeface="Wingdings" pitchFamily="2" charset="2"/>
              <a:buChar char="Ø"/>
            </a:pPr>
            <a:r>
              <a:rPr lang="en-US" sz="1800" b="1" dirty="0" smtClean="0">
                <a:solidFill>
                  <a:srgbClr val="002060"/>
                </a:solidFill>
                <a:latin typeface="Bell MT" pitchFamily="18" charset="0"/>
              </a:rPr>
              <a:t>It took 3 years to complete the project of EMP, resulting in the </a:t>
            </a:r>
            <a:r>
              <a:rPr lang="en-US" sz="1800" b="1" dirty="0" smtClean="0">
                <a:solidFill>
                  <a:srgbClr val="002060"/>
                </a:solidFill>
                <a:latin typeface="Bell MT" pitchFamily="18" charset="0"/>
              </a:rPr>
              <a:t>season 2015-16 data presented  </a:t>
            </a:r>
            <a:r>
              <a:rPr lang="en-US" sz="1800" b="1" dirty="0" smtClean="0">
                <a:solidFill>
                  <a:srgbClr val="002060"/>
                </a:solidFill>
                <a:latin typeface="Bell MT" pitchFamily="18" charset="0"/>
              </a:rPr>
              <a:t>at</a:t>
            </a:r>
            <a:r>
              <a:rPr lang="en-US" sz="1800" b="1" dirty="0" smtClean="0">
                <a:solidFill>
                  <a:srgbClr val="002060"/>
                </a:solidFill>
                <a:latin typeface="Bell MT" pitchFamily="18" charset="0"/>
              </a:rPr>
              <a:t> </a:t>
            </a:r>
            <a:r>
              <a:rPr lang="en-US" sz="1800" b="1" dirty="0" smtClean="0">
                <a:solidFill>
                  <a:srgbClr val="002060"/>
                </a:solidFill>
                <a:latin typeface="Bell MT" pitchFamily="18" charset="0"/>
              </a:rPr>
              <a:t>Table 1.</a:t>
            </a:r>
          </a:p>
          <a:p>
            <a:pPr lvl="0" algn="just">
              <a:lnSpc>
                <a:spcPct val="150000"/>
              </a:lnSpc>
              <a:buFont typeface="Wingdings" pitchFamily="2" charset="2"/>
              <a:buChar char="Ø"/>
            </a:pPr>
            <a:r>
              <a:rPr lang="en-US" sz="1800" b="1" dirty="0" smtClean="0">
                <a:solidFill>
                  <a:srgbClr val="002060"/>
                </a:solidFill>
                <a:latin typeface="Bell MT" pitchFamily="18" charset="0"/>
              </a:rPr>
              <a:t>Figure 1 shows the gradual progress of effluent flow reduction for the three seasons of EMP.</a:t>
            </a:r>
          </a:p>
          <a:p>
            <a:pPr algn="just">
              <a:lnSpc>
                <a:spcPct val="150000"/>
              </a:lnSpc>
              <a:buFont typeface="Wingdings" pitchFamily="2" charset="2"/>
              <a:buChar char="Ø"/>
            </a:pPr>
            <a:r>
              <a:rPr lang="en-US" sz="1800" b="1" dirty="0" smtClean="0">
                <a:solidFill>
                  <a:srgbClr val="002060"/>
                </a:solidFill>
                <a:latin typeface="Bell MT" pitchFamily="18" charset="0"/>
              </a:rPr>
              <a:t>Figure 2 shows the gradual reduction of canal water intake to the factory for three seasons of EMP.</a:t>
            </a:r>
          </a:p>
          <a:p>
            <a:pPr algn="just">
              <a:lnSpc>
                <a:spcPct val="150000"/>
              </a:lnSpc>
              <a:buFont typeface="Wingdings" pitchFamily="2" charset="2"/>
              <a:buChar char="Ø"/>
            </a:pPr>
            <a:r>
              <a:rPr lang="en-US" sz="1800" b="1" dirty="0" smtClean="0">
                <a:solidFill>
                  <a:srgbClr val="002060"/>
                </a:solidFill>
                <a:latin typeface="Bell MT" pitchFamily="18" charset="0"/>
              </a:rPr>
              <a:t>Figure 3 shows the average annual effluent and intake water flow comparison of the base case season 2012-13 with each of the three seasons of EMP.</a:t>
            </a:r>
          </a:p>
          <a:p>
            <a:pPr algn="just">
              <a:lnSpc>
                <a:spcPct val="150000"/>
              </a:lnSpc>
              <a:buFont typeface="Wingdings" pitchFamily="2" charset="2"/>
              <a:buChar char="Ø"/>
            </a:pPr>
            <a:endParaRPr lang="en-US" sz="1800" b="1" dirty="0" smtClean="0">
              <a:solidFill>
                <a:srgbClr val="002060"/>
              </a:solidFill>
              <a:latin typeface="Bell MT" pitchFamily="18" charset="0"/>
            </a:endParaRPr>
          </a:p>
          <a:p>
            <a:pPr lvl="0" algn="just">
              <a:lnSpc>
                <a:spcPct val="150000"/>
              </a:lnSpc>
              <a:buNone/>
            </a:pPr>
            <a:endParaRPr lang="en-US" sz="1800" b="1" dirty="0" smtClean="0">
              <a:solidFill>
                <a:srgbClr val="002060"/>
              </a:solidFill>
              <a:latin typeface="Bell MT" pitchFamily="18" charset="0"/>
            </a:endParaRPr>
          </a:p>
          <a:p>
            <a:pPr lvl="0" algn="just">
              <a:lnSpc>
                <a:spcPct val="150000"/>
              </a:lnSpc>
              <a:buFont typeface="Wingdings" pitchFamily="2" charset="2"/>
              <a:buChar char="Ø"/>
            </a:pP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22</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RESULTS &amp; DISCUSSIONS</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endParaRPr lang="en-US" sz="2400" b="1" dirty="0">
              <a:solidFill>
                <a:srgbClr val="C00000"/>
              </a:solidFill>
              <a:latin typeface="Bell MT" pitchFamily="18" charset="0"/>
            </a:endParaRPr>
          </a:p>
        </p:txBody>
      </p:sp>
      <p:graphicFrame>
        <p:nvGraphicFramePr>
          <p:cNvPr id="10" name="Chart 9"/>
          <p:cNvGraphicFramePr/>
          <p:nvPr>
            <p:extLst>
              <p:ext uri="{D42A27DB-BD31-4B8C-83A1-F6EECF244321}">
                <p14:modId xmlns:p14="http://schemas.microsoft.com/office/powerpoint/2010/main" val="162903446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19592055"/>
              </p:ext>
            </p:extLst>
          </p:nvPr>
        </p:nvGraphicFramePr>
        <p:xfrm>
          <a:off x="0" y="46960"/>
          <a:ext cx="9144000" cy="6858000"/>
        </p:xfrm>
        <a:graphic>
          <a:graphicData uri="http://schemas.openxmlformats.org/drawingml/2006/table">
            <a:tbl>
              <a:tblPr/>
              <a:tblGrid>
                <a:gridCol w="2902938"/>
                <a:gridCol w="830862"/>
                <a:gridCol w="2209800"/>
                <a:gridCol w="1023452"/>
                <a:gridCol w="2176948"/>
              </a:tblGrid>
              <a:tr h="1714500">
                <a:tc>
                  <a:txBody>
                    <a:bodyPr/>
                    <a:lstStyle/>
                    <a:p>
                      <a:pPr marL="0" marR="0" algn="just">
                        <a:lnSpc>
                          <a:spcPct val="115000"/>
                        </a:lnSpc>
                        <a:spcBef>
                          <a:spcPts val="0"/>
                        </a:spcBef>
                        <a:spcAft>
                          <a:spcPts val="0"/>
                        </a:spcAft>
                      </a:pPr>
                      <a:r>
                        <a:rPr lang="en-US" sz="1600" b="1" dirty="0">
                          <a:solidFill>
                            <a:srgbClr val="0033CC"/>
                          </a:solidFill>
                          <a:latin typeface="Arial"/>
                          <a:ea typeface="Calibri"/>
                          <a:cs typeface="Times New Roman"/>
                        </a:rPr>
                        <a:t>Pollutant</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solidFill>
                            <a:srgbClr val="0033CC"/>
                          </a:solidFill>
                          <a:latin typeface="Arial"/>
                          <a:ea typeface="Calibri"/>
                          <a:cs typeface="Times New Roman"/>
                        </a:rPr>
                        <a:t>Unit</a:t>
                      </a:r>
                      <a:endParaRPr lang="en-US" sz="1600" b="1">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dirty="0" smtClean="0">
                          <a:solidFill>
                            <a:srgbClr val="0033CC"/>
                          </a:solidFill>
                          <a:latin typeface="Arial"/>
                          <a:ea typeface="Calibri"/>
                          <a:cs typeface="Times New Roman"/>
                        </a:rPr>
                        <a:t>Factory </a:t>
                      </a:r>
                      <a:r>
                        <a:rPr lang="en-US" sz="1600" b="1" dirty="0">
                          <a:solidFill>
                            <a:srgbClr val="0033CC"/>
                          </a:solidFill>
                          <a:latin typeface="Arial"/>
                          <a:ea typeface="Calibri"/>
                          <a:cs typeface="Times New Roman"/>
                        </a:rPr>
                        <a:t>effluent data</a:t>
                      </a:r>
                      <a:endParaRPr lang="en-US" sz="1600" b="1" dirty="0">
                        <a:solidFill>
                          <a:srgbClr val="0033CC"/>
                        </a:solidFill>
                        <a:latin typeface="Calibri"/>
                        <a:ea typeface="Calibri"/>
                        <a:cs typeface="Times New Roman"/>
                      </a:endParaRPr>
                    </a:p>
                    <a:p>
                      <a:pPr marL="0" marR="0" algn="ctr">
                        <a:lnSpc>
                          <a:spcPct val="115000"/>
                        </a:lnSpc>
                        <a:spcBef>
                          <a:spcPts val="0"/>
                        </a:spcBef>
                        <a:spcAft>
                          <a:spcPts val="0"/>
                        </a:spcAft>
                      </a:pPr>
                      <a:r>
                        <a:rPr lang="en-US" sz="1600" b="1" dirty="0">
                          <a:solidFill>
                            <a:srgbClr val="0033CC"/>
                          </a:solidFill>
                          <a:latin typeface="Arial"/>
                          <a:ea typeface="Calibri"/>
                          <a:cs typeface="Times New Roman"/>
                        </a:rPr>
                        <a:t>(Base case)(2012-13)</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dirty="0">
                          <a:solidFill>
                            <a:srgbClr val="0033CC"/>
                          </a:solidFill>
                          <a:latin typeface="Arial"/>
                          <a:ea typeface="Calibri"/>
                          <a:cs typeface="Times New Roman"/>
                        </a:rPr>
                        <a:t>NEQS</a:t>
                      </a:r>
                      <a:endParaRPr lang="en-US" sz="1600" b="1" dirty="0">
                        <a:solidFill>
                          <a:srgbClr val="0033CC"/>
                        </a:solidFill>
                        <a:latin typeface="Calibri"/>
                        <a:ea typeface="Calibri"/>
                        <a:cs typeface="Times New Roman"/>
                      </a:endParaRPr>
                    </a:p>
                    <a:p>
                      <a:pPr marL="0" marR="0" algn="ctr">
                        <a:lnSpc>
                          <a:spcPct val="115000"/>
                        </a:lnSpc>
                        <a:spcBef>
                          <a:spcPts val="0"/>
                        </a:spcBef>
                        <a:spcAft>
                          <a:spcPts val="0"/>
                        </a:spcAft>
                      </a:pPr>
                      <a:r>
                        <a:rPr lang="en-US" sz="1600" b="1" dirty="0" smtClean="0">
                          <a:solidFill>
                            <a:srgbClr val="0033CC"/>
                          </a:solidFill>
                          <a:latin typeface="Arial"/>
                          <a:ea typeface="Calibri"/>
                          <a:cs typeface="Times New Roman"/>
                        </a:rPr>
                        <a:t>Standard</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dirty="0" smtClean="0">
                          <a:solidFill>
                            <a:srgbClr val="0033CC"/>
                          </a:solidFill>
                          <a:latin typeface="Arial"/>
                          <a:ea typeface="Calibri"/>
                          <a:cs typeface="Times New Roman"/>
                        </a:rPr>
                        <a:t>Factory </a:t>
                      </a:r>
                      <a:r>
                        <a:rPr lang="en-US" sz="1600" b="1" dirty="0">
                          <a:solidFill>
                            <a:srgbClr val="0033CC"/>
                          </a:solidFill>
                          <a:latin typeface="Arial"/>
                          <a:ea typeface="Calibri"/>
                          <a:cs typeface="Times New Roman"/>
                        </a:rPr>
                        <a:t>effluent data </a:t>
                      </a:r>
                      <a:endParaRPr lang="en-US" sz="1600" b="1" dirty="0" smtClean="0">
                        <a:solidFill>
                          <a:srgbClr val="0033CC"/>
                        </a:solidFill>
                        <a:latin typeface="Arial"/>
                        <a:ea typeface="Calibri"/>
                        <a:cs typeface="Times New Roman"/>
                      </a:endParaRPr>
                    </a:p>
                    <a:p>
                      <a:pPr marL="0" marR="0" algn="ctr">
                        <a:lnSpc>
                          <a:spcPct val="115000"/>
                        </a:lnSpc>
                        <a:spcBef>
                          <a:spcPts val="0"/>
                        </a:spcBef>
                        <a:spcAft>
                          <a:spcPts val="0"/>
                        </a:spcAft>
                      </a:pPr>
                      <a:r>
                        <a:rPr lang="en-US" sz="1600" b="1" dirty="0" smtClean="0">
                          <a:solidFill>
                            <a:srgbClr val="0033CC"/>
                          </a:solidFill>
                          <a:latin typeface="Arial"/>
                          <a:ea typeface="Calibri"/>
                          <a:cs typeface="Times New Roman"/>
                        </a:rPr>
                        <a:t>(</a:t>
                      </a:r>
                      <a:r>
                        <a:rPr lang="en-US" sz="1600" b="1" dirty="0">
                          <a:solidFill>
                            <a:srgbClr val="0033CC"/>
                          </a:solidFill>
                          <a:latin typeface="Arial"/>
                          <a:ea typeface="Calibri"/>
                          <a:cs typeface="Times New Roman"/>
                        </a:rPr>
                        <a:t>after EMP)(2015-16)</a:t>
                      </a:r>
                      <a:endParaRPr lang="en-US" sz="16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dirty="0">
                          <a:latin typeface="Arial"/>
                          <a:ea typeface="Calibri"/>
                          <a:cs typeface="Times New Roman"/>
                        </a:rPr>
                        <a:t>Effluent discharge flow</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dirty="0" smtClean="0">
                          <a:latin typeface="Arial"/>
                          <a:ea typeface="Calibri"/>
                          <a:cs typeface="Times New Roman"/>
                        </a:rPr>
                        <a:t>m³/h</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latin typeface="Arial"/>
                          <a:ea typeface="Calibri"/>
                          <a:cs typeface="Times New Roman"/>
                        </a:rPr>
                        <a:t>m³/day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dirty="0" smtClean="0">
                          <a:latin typeface="Arial"/>
                          <a:ea typeface="Calibri"/>
                          <a:cs typeface="Times New Roman"/>
                        </a:rPr>
                        <a:t>255</a:t>
                      </a:r>
                    </a:p>
                    <a:p>
                      <a:pPr marL="0" marR="0" algn="ctr">
                        <a:lnSpc>
                          <a:spcPct val="115000"/>
                        </a:lnSpc>
                        <a:spcBef>
                          <a:spcPts val="0"/>
                        </a:spcBef>
                        <a:spcAft>
                          <a:spcPts val="0"/>
                        </a:spcAft>
                      </a:pPr>
                      <a:r>
                        <a:rPr lang="en-US" sz="1600" b="1" dirty="0" smtClean="0">
                          <a:latin typeface="Arial"/>
                          <a:ea typeface="Calibri"/>
                          <a:cs typeface="Times New Roman"/>
                        </a:rPr>
                        <a:t>6116</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smtClean="0">
                          <a:latin typeface="Arial"/>
                          <a:ea typeface="Calibri"/>
                          <a:cs typeface="Times New Roman"/>
                        </a:rPr>
                        <a:t>45</a:t>
                      </a:r>
                    </a:p>
                    <a:p>
                      <a:pPr marL="0" marR="0" algn="ctr">
                        <a:lnSpc>
                          <a:spcPct val="115000"/>
                        </a:lnSpc>
                        <a:spcBef>
                          <a:spcPts val="0"/>
                        </a:spcBef>
                        <a:spcAft>
                          <a:spcPts val="0"/>
                        </a:spcAft>
                      </a:pPr>
                      <a:r>
                        <a:rPr lang="en-AU" sz="1600" b="1" dirty="0" smtClean="0">
                          <a:latin typeface="Arial"/>
                          <a:ea typeface="Calibri"/>
                          <a:cs typeface="Times New Roman"/>
                        </a:rPr>
                        <a:t>1081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a:latin typeface="Arial"/>
                          <a:ea typeface="Calibri"/>
                          <a:cs typeface="Times New Roman"/>
                        </a:rPr>
                        <a:t>Chemical oxygen demand (COD)</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mg/L</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2980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≤150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a:latin typeface="Arial"/>
                          <a:ea typeface="Calibri"/>
                          <a:cs typeface="Times New Roman"/>
                        </a:rPr>
                        <a:t>1845</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a:latin typeface="Arial"/>
                          <a:ea typeface="Calibri"/>
                          <a:cs typeface="Times New Roman"/>
                        </a:rPr>
                        <a:t>Biological oxygen demand (BOD)</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mg/L</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1100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≤80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a:latin typeface="Arial"/>
                          <a:ea typeface="Calibri"/>
                          <a:cs typeface="Times New Roman"/>
                        </a:rPr>
                        <a:t>710</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a:latin typeface="Arial"/>
                          <a:ea typeface="Calibri"/>
                          <a:cs typeface="Times New Roman"/>
                        </a:rPr>
                        <a:t>Oil and grease</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mg/L</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50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≤10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a:latin typeface="Arial"/>
                          <a:ea typeface="Calibri"/>
                          <a:cs typeface="Times New Roman"/>
                        </a:rPr>
                        <a:t>20</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a:latin typeface="Arial"/>
                          <a:ea typeface="Calibri"/>
                          <a:cs typeface="Times New Roman"/>
                        </a:rPr>
                        <a:t>Total suspended solids</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mg/L</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1375</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≤200</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a:latin typeface="Arial"/>
                          <a:ea typeface="Calibri"/>
                          <a:cs typeface="Times New Roman"/>
                        </a:rPr>
                        <a:t>167</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r h="857250">
                <a:tc>
                  <a:txBody>
                    <a:bodyPr/>
                    <a:lstStyle/>
                    <a:p>
                      <a:pPr marL="0" marR="0" algn="just">
                        <a:lnSpc>
                          <a:spcPct val="115000"/>
                        </a:lnSpc>
                        <a:spcBef>
                          <a:spcPts val="0"/>
                        </a:spcBef>
                        <a:spcAft>
                          <a:spcPts val="0"/>
                        </a:spcAft>
                      </a:pPr>
                      <a:r>
                        <a:rPr lang="en-US" sz="1600" b="1" dirty="0">
                          <a:latin typeface="Arial"/>
                          <a:ea typeface="Calibri"/>
                          <a:cs typeface="Times New Roman"/>
                        </a:rPr>
                        <a:t>pH</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5-8</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US" sz="1600" b="1">
                          <a:latin typeface="Arial"/>
                          <a:ea typeface="Calibri"/>
                          <a:cs typeface="Times New Roman"/>
                        </a:rPr>
                        <a:t>6-9</a:t>
                      </a:r>
                      <a:endParaRPr lang="en-US" sz="1600" b="1">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c>
                  <a:txBody>
                    <a:bodyPr/>
                    <a:lstStyle/>
                    <a:p>
                      <a:pPr marL="0" marR="0" algn="ctr">
                        <a:lnSpc>
                          <a:spcPct val="115000"/>
                        </a:lnSpc>
                        <a:spcBef>
                          <a:spcPts val="0"/>
                        </a:spcBef>
                        <a:spcAft>
                          <a:spcPts val="0"/>
                        </a:spcAft>
                      </a:pPr>
                      <a:r>
                        <a:rPr lang="en-AU" sz="1600" b="1" dirty="0">
                          <a:latin typeface="Arial"/>
                          <a:ea typeface="Calibri"/>
                          <a:cs typeface="Times New Roman"/>
                        </a:rPr>
                        <a:t>6.5</a:t>
                      </a:r>
                      <a:endParaRPr lang="en-US" sz="1600" b="1"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lumMod val="20000"/>
                        <a:lumOff val="80000"/>
                      </a:srgbClr>
                    </a:solidFill>
                  </a:tcPr>
                </a:tc>
              </a:tr>
            </a:tbl>
          </a:graphicData>
        </a:graphic>
      </p:graphicFrame>
      <p:graphicFrame>
        <p:nvGraphicFramePr>
          <p:cNvPr id="12" name="Chart 11"/>
          <p:cNvGraphicFramePr/>
          <p:nvPr>
            <p:extLst>
              <p:ext uri="{D42A27DB-BD31-4B8C-83A1-F6EECF244321}">
                <p14:modId xmlns:p14="http://schemas.microsoft.com/office/powerpoint/2010/main" val="2054746660"/>
              </p:ext>
            </p:extLst>
          </p:nvPr>
        </p:nvGraphicFramePr>
        <p:xfrm>
          <a:off x="-14177" y="-10633"/>
          <a:ext cx="9144000" cy="685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353090253"/>
              </p:ext>
            </p:extLst>
          </p:nvPr>
        </p:nvGraphicFramePr>
        <p:xfrm>
          <a:off x="14177" y="10633"/>
          <a:ext cx="9144000" cy="685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1" nodeType="clickEffect">
                                  <p:stCondLst>
                                    <p:cond delay="0"/>
                                  </p:stCondLst>
                                  <p:childTnLst>
                                    <p:animEffect transition="out" filter="wipe(lef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1" nodeType="clickEffect">
                                  <p:stCondLst>
                                    <p:cond delay="0"/>
                                  </p:stCondLst>
                                  <p:childTnLst>
                                    <p:animEffect transition="out" filter="wipe(left)">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wipe(left)">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Graphic spid="10" grpId="0">
        <p:bldAsOne/>
      </p:bldGraphic>
      <p:bldGraphic spid="10" grpId="1">
        <p:bldAsOne/>
      </p:bldGraphic>
      <p:bldGraphic spid="12" grpId="0">
        <p:bldAsOne/>
      </p:bldGraphic>
      <p:bldGraphic spid="12" grpId="1">
        <p:bldAsOne/>
      </p:bldGraphic>
      <p:bldGraphic spid="1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50000"/>
              </a:lnSpc>
              <a:buFont typeface="Wingdings" pitchFamily="2" charset="2"/>
              <a:buChar char="Ø"/>
            </a:pPr>
            <a:r>
              <a:rPr lang="en-US" sz="1800" b="1" dirty="0" smtClean="0">
                <a:solidFill>
                  <a:srgbClr val="0033CC"/>
                </a:solidFill>
                <a:latin typeface="Bell MT" pitchFamily="18" charset="0"/>
              </a:rPr>
              <a:t>The results of implementation of the EMP over the three years can be summarized as:</a:t>
            </a:r>
          </a:p>
          <a:p>
            <a:pPr lvl="1" algn="just">
              <a:lnSpc>
                <a:spcPct val="150000"/>
              </a:lnSpc>
              <a:buFont typeface="Wingdings" pitchFamily="2" charset="2"/>
              <a:buChar char="ü"/>
            </a:pPr>
            <a:r>
              <a:rPr lang="en-US" sz="1800" b="1" dirty="0" smtClean="0">
                <a:solidFill>
                  <a:srgbClr val="0033CC"/>
                </a:solidFill>
                <a:latin typeface="Bell MT" pitchFamily="18" charset="0"/>
              </a:rPr>
              <a:t>Effluent flow was reduced from 6116 m³/day to 1,081 m</a:t>
            </a:r>
            <a:r>
              <a:rPr lang="en-US" sz="1800" b="1" baseline="30000" dirty="0" smtClean="0">
                <a:solidFill>
                  <a:srgbClr val="0033CC"/>
                </a:solidFill>
                <a:latin typeface="Bell MT" pitchFamily="18" charset="0"/>
              </a:rPr>
              <a:t>3</a:t>
            </a:r>
            <a:r>
              <a:rPr lang="en-US" sz="1800" b="1" dirty="0" smtClean="0">
                <a:solidFill>
                  <a:srgbClr val="0033CC"/>
                </a:solidFill>
                <a:latin typeface="Bell MT" pitchFamily="18" charset="0"/>
              </a:rPr>
              <a:t>/day </a:t>
            </a:r>
            <a:r>
              <a:rPr lang="en-US" sz="1800" b="1" smtClean="0">
                <a:solidFill>
                  <a:srgbClr val="0033CC"/>
                </a:solidFill>
                <a:latin typeface="Bell MT" pitchFamily="18" charset="0"/>
              </a:rPr>
              <a:t>or 0.095 </a:t>
            </a:r>
            <a:r>
              <a:rPr lang="en-US" sz="1800" b="1" dirty="0" smtClean="0">
                <a:solidFill>
                  <a:srgbClr val="0033CC"/>
                </a:solidFill>
                <a:latin typeface="Bell MT" pitchFamily="18" charset="0"/>
              </a:rPr>
              <a:t>tons/tons cane against industries average </a:t>
            </a:r>
            <a:r>
              <a:rPr lang="en-US" sz="1800" b="1" smtClean="0">
                <a:solidFill>
                  <a:srgbClr val="0033CC"/>
                </a:solidFill>
                <a:latin typeface="Bell MT" pitchFamily="18" charset="0"/>
              </a:rPr>
              <a:t>of 0.5 </a:t>
            </a:r>
            <a:r>
              <a:rPr lang="en-US" sz="1800" b="1" dirty="0" smtClean="0">
                <a:solidFill>
                  <a:srgbClr val="0033CC"/>
                </a:solidFill>
                <a:latin typeface="Bell MT" pitchFamily="18" charset="0"/>
              </a:rPr>
              <a:t>– 0.7. A reduction of 82.3% was achieved against the target of 83.7%.</a:t>
            </a:r>
          </a:p>
          <a:p>
            <a:pPr lvl="1" algn="just">
              <a:lnSpc>
                <a:spcPct val="150000"/>
              </a:lnSpc>
              <a:buFont typeface="Wingdings" pitchFamily="2" charset="2"/>
              <a:buChar char="ü"/>
            </a:pPr>
            <a:r>
              <a:rPr lang="en-US" sz="1800" b="1" dirty="0" smtClean="0">
                <a:solidFill>
                  <a:srgbClr val="0033CC"/>
                </a:solidFill>
                <a:latin typeface="Bell MT" pitchFamily="18" charset="0"/>
              </a:rPr>
              <a:t>COD loading was reduced by 88% against the target of 95%.</a:t>
            </a:r>
          </a:p>
          <a:p>
            <a:pPr lvl="1" algn="just">
              <a:lnSpc>
                <a:spcPct val="150000"/>
              </a:lnSpc>
              <a:buFont typeface="Wingdings" pitchFamily="2" charset="2"/>
              <a:buChar char="ü"/>
            </a:pPr>
            <a:r>
              <a:rPr lang="en-US" sz="1800" b="1" dirty="0" smtClean="0">
                <a:solidFill>
                  <a:srgbClr val="0033CC"/>
                </a:solidFill>
                <a:latin typeface="Bell MT" pitchFamily="18" charset="0"/>
              </a:rPr>
              <a:t>All other pollutant parameters were reduced significantly.</a:t>
            </a:r>
          </a:p>
          <a:p>
            <a:pPr lvl="1" algn="just">
              <a:lnSpc>
                <a:spcPct val="150000"/>
              </a:lnSpc>
              <a:buFont typeface="Wingdings" pitchFamily="2" charset="2"/>
              <a:buChar char="ü"/>
            </a:pPr>
            <a:r>
              <a:rPr lang="en-US" sz="1800" b="1" dirty="0" smtClean="0">
                <a:solidFill>
                  <a:srgbClr val="0033CC"/>
                </a:solidFill>
                <a:latin typeface="Bell MT" pitchFamily="18" charset="0"/>
              </a:rPr>
              <a:t>The cost of the proposed ETP was reduced from USD 1.7 million to USD 0.6 million, due to the reduction in effluent flow and pollutant loadings.</a:t>
            </a:r>
          </a:p>
          <a:p>
            <a:pPr algn="just">
              <a:lnSpc>
                <a:spcPct val="150000"/>
              </a:lnSpc>
              <a:buNone/>
            </a:pPr>
            <a:endParaRPr lang="en-US" sz="1800" b="1" dirty="0" smtClean="0">
              <a:solidFill>
                <a:srgbClr val="0033CC"/>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23</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RESULTS &amp; DISCISSIONS</a:t>
            </a:r>
            <a:endParaRPr lang="en-US" sz="2800" b="1" dirty="0">
              <a:solidFill>
                <a:srgbClr val="0033CC"/>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small" spc="0" normalizeH="0" baseline="0" noProof="0" dirty="0" smtClean="0">
                <a:ln>
                  <a:noFill/>
                </a:ln>
                <a:solidFill>
                  <a:srgbClr val="002060"/>
                </a:solidFill>
                <a:effectLst/>
                <a:uLnTx/>
                <a:uFillTx/>
                <a:latin typeface="Bell MT" pitchFamily="18" charset="0"/>
                <a:ea typeface="+mj-ea"/>
                <a:cs typeface="+mj-cs"/>
              </a:rPr>
              <a:t>Summary of Results</a:t>
            </a: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50000"/>
              </a:lnSpc>
              <a:buFont typeface="Wingdings" pitchFamily="2" charset="2"/>
              <a:buChar char="Ø"/>
            </a:pPr>
            <a:r>
              <a:rPr lang="en-US" sz="1800" b="1" dirty="0" smtClean="0">
                <a:solidFill>
                  <a:srgbClr val="0033CC"/>
                </a:solidFill>
                <a:latin typeface="Bell MT" pitchFamily="18" charset="0"/>
              </a:rPr>
              <a:t>The results of implementation of the EMP over the three years can be summarized as:</a:t>
            </a:r>
          </a:p>
          <a:p>
            <a:pPr lvl="1" algn="just">
              <a:lnSpc>
                <a:spcPct val="150000"/>
              </a:lnSpc>
              <a:buFont typeface="Wingdings" pitchFamily="2" charset="2"/>
              <a:buChar char="ü"/>
            </a:pPr>
            <a:r>
              <a:rPr lang="en-US" sz="1800" b="1" dirty="0" smtClean="0">
                <a:solidFill>
                  <a:srgbClr val="0033CC"/>
                </a:solidFill>
                <a:latin typeface="Bell MT" pitchFamily="18" charset="0"/>
              </a:rPr>
              <a:t>The factory is installing an ETP, will be operational by season 2016-17 to meet NEQS standards.</a:t>
            </a:r>
          </a:p>
          <a:p>
            <a:pPr lvl="1" algn="just">
              <a:lnSpc>
                <a:spcPct val="150000"/>
              </a:lnSpc>
              <a:buFont typeface="Wingdings" pitchFamily="2" charset="2"/>
              <a:buChar char="ü"/>
            </a:pPr>
            <a:r>
              <a:rPr lang="en-US" sz="1800" b="1" dirty="0" smtClean="0">
                <a:solidFill>
                  <a:srgbClr val="0033CC"/>
                </a:solidFill>
                <a:latin typeface="Bell MT" pitchFamily="18" charset="0"/>
              </a:rPr>
              <a:t>Canal water was reduced from 5562 m³/day to 1320 m³/day, or over the 105 days of mill operation ,450,000 m³/year. This saved canal water is now available for the inhabitants at the tail end of this canal. In Pakistan where per capita water availability is less than 1000 m³, the quantity of this saved water is sufficient for a village of 450 inhabitants.</a:t>
            </a:r>
          </a:p>
          <a:p>
            <a:pPr algn="just">
              <a:lnSpc>
                <a:spcPct val="150000"/>
              </a:lnSpc>
              <a:buFont typeface="Wingdings" pitchFamily="2" charset="2"/>
              <a:buChar char="Ø"/>
            </a:pPr>
            <a:endParaRPr lang="en-US" sz="1800" b="1" dirty="0" smtClean="0">
              <a:solidFill>
                <a:srgbClr val="0033CC"/>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24</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RESULTS &amp; DISCISSIONS</a:t>
            </a:r>
            <a:endParaRPr lang="en-US" sz="2800" b="1" dirty="0">
              <a:solidFill>
                <a:srgbClr val="0033CC"/>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small" spc="0" normalizeH="0" baseline="0" noProof="0" dirty="0" smtClean="0">
                <a:ln>
                  <a:noFill/>
                </a:ln>
                <a:solidFill>
                  <a:srgbClr val="002060"/>
                </a:solidFill>
                <a:effectLst/>
                <a:uLnTx/>
                <a:uFillTx/>
                <a:latin typeface="Bell MT" pitchFamily="18" charset="0"/>
                <a:ea typeface="+mj-ea"/>
                <a:cs typeface="+mj-cs"/>
              </a:rPr>
              <a:t>Summary of Results</a:t>
            </a: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50000"/>
              </a:lnSpc>
              <a:buFont typeface="Wingdings" pitchFamily="2" charset="2"/>
              <a:buChar char="Ø"/>
            </a:pPr>
            <a:r>
              <a:rPr lang="en-US" sz="1800" b="1" dirty="0" smtClean="0">
                <a:solidFill>
                  <a:srgbClr val="0033CC"/>
                </a:solidFill>
                <a:latin typeface="Bell MT" pitchFamily="18" charset="0"/>
              </a:rPr>
              <a:t>Mills achieved the targets to a great extent. Effluent flow was reduced by 82% against a target of 84%, and COD load reductions were 89% against a target of 95%. </a:t>
            </a:r>
          </a:p>
          <a:p>
            <a:pPr algn="just">
              <a:lnSpc>
                <a:spcPct val="150000"/>
              </a:lnSpc>
              <a:buFont typeface="Wingdings" pitchFamily="2" charset="2"/>
              <a:buChar char="Ø"/>
            </a:pPr>
            <a:r>
              <a:rPr lang="en-US" sz="1800" b="1" dirty="0" smtClean="0">
                <a:solidFill>
                  <a:srgbClr val="0033CC"/>
                </a:solidFill>
                <a:latin typeface="Bell MT" pitchFamily="18" charset="0"/>
              </a:rPr>
              <a:t>Although we could not achieve NEQS standards due to higher-than-target COD, BOD and oil and grease levels, we were able to achieve our target of reducing effluent flow and pollutant concentrations and reducing the cost of the proposed ETP.</a:t>
            </a:r>
          </a:p>
          <a:p>
            <a:pPr algn="just">
              <a:lnSpc>
                <a:spcPct val="150000"/>
              </a:lnSpc>
              <a:buNone/>
            </a:pPr>
            <a:endParaRPr lang="en-US" sz="1800" b="1" dirty="0" smtClean="0">
              <a:solidFill>
                <a:srgbClr val="0033CC"/>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25</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RESULTS &amp; DISCISSIONS</a:t>
            </a:r>
            <a:endParaRPr lang="en-US" sz="2800" b="1" dirty="0">
              <a:solidFill>
                <a:srgbClr val="0033CC"/>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small" spc="0" normalizeH="0" baseline="0" noProof="0" dirty="0" smtClean="0">
                <a:ln>
                  <a:noFill/>
                </a:ln>
                <a:solidFill>
                  <a:srgbClr val="002060"/>
                </a:solidFill>
                <a:effectLst/>
                <a:uLnTx/>
                <a:uFillTx/>
                <a:latin typeface="Bell MT" pitchFamily="18" charset="0"/>
                <a:ea typeface="+mj-ea"/>
                <a:cs typeface="+mj-cs"/>
              </a:rPr>
              <a:t>Summary of Results</a:t>
            </a: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990600" y="1600200"/>
            <a:ext cx="8153400" cy="5105400"/>
          </a:xfrm>
        </p:spPr>
        <p:txBody>
          <a:bodyPr>
            <a:normAutofit/>
          </a:bodyPr>
          <a:lstStyle/>
          <a:p>
            <a:pPr lvl="0" algn="just">
              <a:lnSpc>
                <a:spcPct val="150000"/>
              </a:lnSpc>
              <a:buFont typeface="Wingdings" pitchFamily="2" charset="2"/>
              <a:buChar char="ü"/>
            </a:pPr>
            <a:r>
              <a:rPr lang="en-US" sz="2000" b="1" dirty="0" smtClean="0">
                <a:solidFill>
                  <a:srgbClr val="002060"/>
                </a:solidFill>
                <a:latin typeface="Bell MT" pitchFamily="18" charset="0"/>
              </a:rPr>
              <a:t>Cost of ETP, base case (before EMP) and modified case (after EMP)</a:t>
            </a:r>
          </a:p>
          <a:p>
            <a:pPr lvl="1" algn="just">
              <a:lnSpc>
                <a:spcPct val="150000"/>
              </a:lnSpc>
              <a:buFont typeface="Wingdings" pitchFamily="2" charset="2"/>
              <a:buChar char="§"/>
            </a:pPr>
            <a:r>
              <a:rPr lang="en-US" sz="2000" b="1" dirty="0" smtClean="0">
                <a:solidFill>
                  <a:srgbClr val="002060"/>
                </a:solidFill>
                <a:latin typeface="Bell MT" pitchFamily="18" charset="0"/>
              </a:rPr>
              <a:t>Base Case Cost		=	178.50 million PKR</a:t>
            </a:r>
          </a:p>
          <a:p>
            <a:pPr lvl="1" algn="just">
              <a:lnSpc>
                <a:spcPct val="150000"/>
              </a:lnSpc>
              <a:buFont typeface="Wingdings" pitchFamily="2" charset="2"/>
              <a:buChar char="§"/>
            </a:pPr>
            <a:r>
              <a:rPr lang="en-US" sz="2000" b="1" dirty="0" smtClean="0">
                <a:solidFill>
                  <a:srgbClr val="002060"/>
                </a:solidFill>
                <a:latin typeface="Bell MT" pitchFamily="18" charset="0"/>
              </a:rPr>
              <a:t>Modified Case Cost	=	63.00 million PKR</a:t>
            </a:r>
          </a:p>
          <a:p>
            <a:pPr lvl="0" algn="just">
              <a:lnSpc>
                <a:spcPct val="150000"/>
              </a:lnSpc>
              <a:buNone/>
            </a:pPr>
            <a:endParaRPr lang="en-US" sz="2000" b="1" dirty="0" smtClean="0">
              <a:solidFill>
                <a:srgbClr val="002060"/>
              </a:solidFill>
              <a:latin typeface="Bell MT" pitchFamily="18" charset="0"/>
            </a:endParaRPr>
          </a:p>
          <a:p>
            <a:pPr algn="just">
              <a:lnSpc>
                <a:spcPct val="150000"/>
              </a:lnSpc>
              <a:buFont typeface="Wingdings" pitchFamily="2" charset="2"/>
              <a:buChar char="ü"/>
            </a:pPr>
            <a:r>
              <a:rPr lang="en-US" sz="2000" b="1" dirty="0" smtClean="0">
                <a:solidFill>
                  <a:srgbClr val="002060"/>
                </a:solidFill>
                <a:latin typeface="Bell MT" pitchFamily="18" charset="0"/>
              </a:rPr>
              <a:t>Cost of EMP Phases		=	30.00 million PKR</a:t>
            </a:r>
          </a:p>
          <a:p>
            <a:pPr lvl="0" algn="just">
              <a:lnSpc>
                <a:spcPct val="150000"/>
              </a:lnSpc>
              <a:buFont typeface="Wingdings" pitchFamily="2" charset="2"/>
              <a:buChar char="ü"/>
            </a:pPr>
            <a:endParaRPr lang="en-US" sz="2000" b="1" dirty="0" smtClean="0">
              <a:solidFill>
                <a:srgbClr val="002060"/>
              </a:solidFill>
              <a:latin typeface="Bell MT" pitchFamily="18" charset="0"/>
            </a:endParaRPr>
          </a:p>
          <a:p>
            <a:pPr lvl="1" algn="just">
              <a:lnSpc>
                <a:spcPct val="150000"/>
              </a:lnSpc>
              <a:buNone/>
            </a:pPr>
            <a:endParaRPr lang="en-US" sz="20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26</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dirty="0" smtClean="0">
                <a:solidFill>
                  <a:srgbClr val="0033CC"/>
                </a:solidFill>
                <a:latin typeface="Bell MT" pitchFamily="18" charset="0"/>
              </a:rPr>
              <a:t>Cost of ETP &amp; EMP Phases</a:t>
            </a:r>
            <a:endParaRPr lang="en-US" sz="2800" dirty="0">
              <a:solidFill>
                <a:srgbClr val="0033CC"/>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50000"/>
              </a:lnSpc>
              <a:buFont typeface="Wingdings" pitchFamily="2" charset="2"/>
              <a:buChar char="Ø"/>
            </a:pPr>
            <a:r>
              <a:rPr lang="en-US" sz="1700" b="1" dirty="0" smtClean="0">
                <a:solidFill>
                  <a:srgbClr val="002060"/>
                </a:solidFill>
                <a:latin typeface="Bell MT" pitchFamily="18" charset="0"/>
              </a:rPr>
              <a:t>The major source of effluent and pollutant is the overflow of spray pond water. This water becomes heavily polluted due to the exhaustive recirculation and entrainment from the pans. If a factory has enough water to pass through the pans and evaporator condenser only once, then the pollutant overflow of spray pond could be avoided. Fortunately, our factory is located very adjacent to an irrigation water canal and we are trying to convince the local authority to allow a one pass of canal water from the condenser, i.e. pumping water from the canal for a single passage through the condensers and discharging it back into the canal. If this is allowed, then not only power for spray pond water could be saved but also about 30% of the cane water from condensed vapors would be available for irrigation. For 1.0 million ton cane crushing, this cane water comes to 300,000 t of water annually. </a:t>
            </a:r>
          </a:p>
          <a:p>
            <a:pPr algn="just">
              <a:lnSpc>
                <a:spcPct val="150000"/>
              </a:lnSpc>
              <a:buFont typeface="Wingdings" pitchFamily="2" charset="2"/>
              <a:buChar char="Ø"/>
            </a:pPr>
            <a:endParaRPr lang="en-US" sz="17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27</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FUTURE WORK</a:t>
            </a:r>
            <a:endParaRPr lang="en-US" sz="2800" b="1" dirty="0">
              <a:solidFill>
                <a:srgbClr val="0033CC"/>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50000"/>
              </a:lnSpc>
              <a:buFont typeface="Wingdings" pitchFamily="2" charset="2"/>
              <a:buChar char="ü"/>
            </a:pPr>
            <a:r>
              <a:rPr lang="en-US" sz="1800" b="1" dirty="0" smtClean="0">
                <a:solidFill>
                  <a:srgbClr val="0033CC"/>
                </a:solidFill>
                <a:latin typeface="Bell MT" pitchFamily="18" charset="0"/>
              </a:rPr>
              <a:t>Sugar mills, which are typically considered to be a source of pollutant effluents, are environment friendly industries, unless we pollute the environment.</a:t>
            </a:r>
          </a:p>
          <a:p>
            <a:pPr algn="just">
              <a:lnSpc>
                <a:spcPct val="150000"/>
              </a:lnSpc>
              <a:buFont typeface="Wingdings" pitchFamily="2" charset="2"/>
              <a:buChar char="ü"/>
            </a:pPr>
            <a:r>
              <a:rPr lang="en-US" sz="1800" b="1" dirty="0" smtClean="0">
                <a:solidFill>
                  <a:srgbClr val="0033CC"/>
                </a:solidFill>
                <a:latin typeface="Bell MT" pitchFamily="18" charset="0"/>
              </a:rPr>
              <a:t>We can significantly reduce the effluent flow, to a reasonably low limit, by improved manufacturing practices and innovative solutions, suitable for their own operating conditions. </a:t>
            </a:r>
          </a:p>
          <a:p>
            <a:pPr algn="just">
              <a:lnSpc>
                <a:spcPct val="150000"/>
              </a:lnSpc>
              <a:buFont typeface="Wingdings" pitchFamily="2" charset="2"/>
              <a:buChar char="ü"/>
            </a:pPr>
            <a:r>
              <a:rPr lang="en-US" sz="1800" b="1" dirty="0" smtClean="0">
                <a:solidFill>
                  <a:srgbClr val="0033CC"/>
                </a:solidFill>
                <a:latin typeface="Bell MT" pitchFamily="18" charset="0"/>
              </a:rPr>
              <a:t>Preparation and then implementation of an Effluent Management Plan (EMP) is the key for success.</a:t>
            </a:r>
          </a:p>
          <a:p>
            <a:pPr algn="just">
              <a:lnSpc>
                <a:spcPct val="150000"/>
              </a:lnSpc>
              <a:buFont typeface="Wingdings" pitchFamily="2" charset="2"/>
              <a:buChar char="ü"/>
            </a:pPr>
            <a:r>
              <a:rPr lang="en-US" sz="1800" b="1" dirty="0" smtClean="0">
                <a:solidFill>
                  <a:srgbClr val="0033CC"/>
                </a:solidFill>
                <a:latin typeface="Bell MT" pitchFamily="18" charset="0"/>
              </a:rPr>
              <a:t>Any reduction of effluent flow, saves clean canal water by the same amount, which then becomes available for other useful purposes.</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28</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2060"/>
                </a:solidFill>
                <a:latin typeface="Bell MT" pitchFamily="18" charset="0"/>
              </a:rPr>
              <a:t>CONCLUSION</a:t>
            </a:r>
            <a:endParaRPr lang="en-US" sz="2800" b="1" dirty="0">
              <a:solidFill>
                <a:srgbClr val="002060"/>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819400"/>
          </a:xfrm>
        </p:spPr>
        <p:txBody>
          <a:bodyPr>
            <a:normAutofit/>
          </a:bodyPr>
          <a:lstStyle/>
          <a:p>
            <a:r>
              <a:rPr lang="en-US" sz="3600" b="1" dirty="0" smtClean="0">
                <a:solidFill>
                  <a:srgbClr val="0033CC"/>
                </a:solidFill>
                <a:latin typeface="Bell MT" pitchFamily="18" charset="0"/>
              </a:rPr>
              <a:t>Mehran Sugar Mills believes that every drop of canal water conserved at Mills would be available at tail end for useful purposes.</a:t>
            </a:r>
            <a:endParaRPr lang="en-US" sz="3600" b="1" dirty="0">
              <a:solidFill>
                <a:srgbClr val="0033CC"/>
              </a:solidFill>
              <a:latin typeface="Bell MT" pitchFamily="18" charset="0"/>
            </a:endParaRPr>
          </a:p>
        </p:txBody>
      </p:sp>
      <p:pic>
        <p:nvPicPr>
          <p:cNvPr id="6"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0" y="0"/>
            <a:ext cx="1368323" cy="762000"/>
          </a:xfrm>
          <a:prstGeom prst="rect">
            <a:avLst/>
          </a:prstGeom>
          <a:noFill/>
        </p:spPr>
      </p:pic>
      <p:pic>
        <p:nvPicPr>
          <p:cNvPr id="8" name="yui_3_5_1_5_1357677445506_711" descr="http://www.mehransugar.com/images/at-glance-head.jpg"/>
          <p:cNvPicPr/>
          <p:nvPr/>
        </p:nvPicPr>
        <p:blipFill>
          <a:blip r:embed="rId3"/>
          <a:srcRect/>
          <a:stretch>
            <a:fillRect/>
          </a:stretch>
        </p:blipFill>
        <p:spPr bwMode="auto">
          <a:xfrm>
            <a:off x="0" y="3581400"/>
            <a:ext cx="91440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sz="quarter" idx="13"/>
          </p:nvPr>
        </p:nvSpPr>
        <p:spPr>
          <a:xfrm>
            <a:off x="1219200" y="0"/>
            <a:ext cx="7620000" cy="6858000"/>
          </a:xfrm>
        </p:spPr>
        <p:txBody>
          <a:bodyPr>
            <a:normAutofit/>
          </a:bodyPr>
          <a:lstStyle/>
          <a:p>
            <a:pPr algn="ctr">
              <a:buNone/>
            </a:pPr>
            <a:endParaRPr lang="en-US" sz="2800" b="1" dirty="0" smtClean="0">
              <a:solidFill>
                <a:srgbClr val="0033CC"/>
              </a:solidFill>
              <a:latin typeface="Bell MT" pitchFamily="18" charset="0"/>
            </a:endParaRPr>
          </a:p>
          <a:p>
            <a:pPr algn="ctr">
              <a:buNone/>
            </a:pPr>
            <a:r>
              <a:rPr lang="en-US" sz="2800" b="1" dirty="0" smtClean="0">
                <a:solidFill>
                  <a:srgbClr val="0033CC"/>
                </a:solidFill>
                <a:latin typeface="Bell MT" pitchFamily="18" charset="0"/>
              </a:rPr>
              <a:t>Outline</a:t>
            </a:r>
            <a:endParaRPr lang="en-US" sz="2800" b="1" dirty="0" smtClean="0">
              <a:solidFill>
                <a:srgbClr val="0033CC"/>
              </a:solidFill>
              <a:latin typeface="Bell MT" pitchFamily="18" charset="0"/>
            </a:endParaRPr>
          </a:p>
          <a:p>
            <a:pPr algn="ctr">
              <a:buNone/>
            </a:pPr>
            <a:endParaRPr lang="en-US" sz="3200" b="1" dirty="0" smtClean="0">
              <a:solidFill>
                <a:srgbClr val="006600"/>
              </a:solidFill>
              <a:latin typeface="Bell MT" pitchFamily="18" charset="0"/>
            </a:endParaRPr>
          </a:p>
          <a:p>
            <a:pPr algn="just">
              <a:buNone/>
            </a:pPr>
            <a:endParaRPr lang="en-US" sz="2000" b="1" dirty="0" smtClean="0">
              <a:solidFill>
                <a:srgbClr val="0033CC"/>
              </a:solidFill>
              <a:latin typeface="Bell MT" pitchFamily="18" charset="0"/>
            </a:endParaRPr>
          </a:p>
          <a:p>
            <a:pPr algn="just"/>
            <a:r>
              <a:rPr lang="en-US" sz="2000" b="1" dirty="0" smtClean="0">
                <a:solidFill>
                  <a:srgbClr val="0033CC"/>
                </a:solidFill>
                <a:latin typeface="Bell MT" pitchFamily="18" charset="0"/>
              </a:rPr>
              <a:t>Introduction</a:t>
            </a:r>
          </a:p>
          <a:p>
            <a:pPr algn="just"/>
            <a:r>
              <a:rPr lang="en-US" sz="2000" b="1" dirty="0" smtClean="0">
                <a:solidFill>
                  <a:srgbClr val="0033CC"/>
                </a:solidFill>
                <a:latin typeface="Bell MT" pitchFamily="18" charset="0"/>
              </a:rPr>
              <a:t>Methodology</a:t>
            </a:r>
          </a:p>
          <a:p>
            <a:pPr lvl="1" algn="just"/>
            <a:r>
              <a:rPr lang="en-US" sz="1600" b="1" dirty="0" smtClean="0">
                <a:solidFill>
                  <a:srgbClr val="0033CC"/>
                </a:solidFill>
                <a:latin typeface="Bell MT" pitchFamily="18" charset="0"/>
              </a:rPr>
              <a:t>Effluent Flow reduction</a:t>
            </a:r>
          </a:p>
          <a:p>
            <a:pPr lvl="1" algn="just"/>
            <a:r>
              <a:rPr lang="en-US" sz="1600" b="1" dirty="0" smtClean="0">
                <a:solidFill>
                  <a:srgbClr val="0033CC"/>
                </a:solidFill>
                <a:latin typeface="Bell MT" pitchFamily="18" charset="0"/>
              </a:rPr>
              <a:t>Pollutant Reduction</a:t>
            </a:r>
          </a:p>
          <a:p>
            <a:pPr algn="just"/>
            <a:r>
              <a:rPr lang="en-US" sz="2000" b="1" dirty="0" smtClean="0">
                <a:solidFill>
                  <a:srgbClr val="0033CC"/>
                </a:solidFill>
                <a:latin typeface="Bell MT" pitchFamily="18" charset="0"/>
              </a:rPr>
              <a:t>Cost of ETP &amp; EMP</a:t>
            </a:r>
          </a:p>
          <a:p>
            <a:pPr algn="just"/>
            <a:r>
              <a:rPr lang="en-US" sz="2000" b="1" dirty="0" smtClean="0">
                <a:solidFill>
                  <a:srgbClr val="0033CC"/>
                </a:solidFill>
                <a:latin typeface="Bell MT" pitchFamily="18" charset="0"/>
              </a:rPr>
              <a:t>Results &amp; discussions </a:t>
            </a:r>
          </a:p>
          <a:p>
            <a:pPr algn="just"/>
            <a:r>
              <a:rPr lang="en-US" sz="2000" b="1" dirty="0" smtClean="0">
                <a:solidFill>
                  <a:srgbClr val="0033CC"/>
                </a:solidFill>
                <a:latin typeface="Bell MT" pitchFamily="18" charset="0"/>
              </a:rPr>
              <a:t>Future Work</a:t>
            </a:r>
          </a:p>
          <a:p>
            <a:pPr algn="just"/>
            <a:r>
              <a:rPr lang="en-US" sz="2000" b="1" dirty="0" smtClean="0">
                <a:solidFill>
                  <a:srgbClr val="0033CC"/>
                </a:solidFill>
                <a:latin typeface="Bell MT" pitchFamily="18" charset="0"/>
              </a:rPr>
              <a:t>Conclusion</a:t>
            </a:r>
          </a:p>
          <a:p>
            <a:pPr algn="just"/>
            <a:endParaRPr lang="en-US" sz="2000" b="1" dirty="0" smtClean="0">
              <a:solidFill>
                <a:srgbClr val="0000FF"/>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3</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
                                        <p:tgtEl>
                                          <p:spTgt spid="6">
                                            <p:txEl>
                                              <p:pRg st="1" end="1"/>
                                            </p:txEl>
                                          </p:spTgt>
                                        </p:tgtEl>
                                      </p:cBhvr>
                                    </p:animEffect>
                                    <p:anim calcmode="lin" valueType="num">
                                      <p:cBhvr>
                                        <p:cTn id="8" dur="8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8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100"/>
                                        <p:tgtEl>
                                          <p:spTgt spid="6">
                                            <p:txEl>
                                              <p:pRg st="4" end="4"/>
                                            </p:txEl>
                                          </p:spTgt>
                                        </p:tgtEl>
                                      </p:cBhvr>
                                    </p:animEffect>
                                    <p:anim calcmode="lin" valueType="num">
                                      <p:cBhvr>
                                        <p:cTn id="17"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
                                        <p:tgtEl>
                                          <p:spTgt spid="6">
                                            <p:txEl>
                                              <p:pRg st="5" end="5"/>
                                            </p:txEl>
                                          </p:spTgt>
                                        </p:tgtEl>
                                      </p:cBhvr>
                                    </p:animEffect>
                                    <p:anim calcmode="lin" valueType="num">
                                      <p:cBhvr>
                                        <p:cTn id="26" dur="4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5" end="5"/>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
                                        <p:tgtEl>
                                          <p:spTgt spid="6">
                                            <p:txEl>
                                              <p:pRg st="6" end="6"/>
                                            </p:txEl>
                                          </p:spTgt>
                                        </p:tgtEl>
                                      </p:cBhvr>
                                    </p:animEffect>
                                    <p:anim calcmode="lin" valueType="num">
                                      <p:cBhvr>
                                        <p:cTn id="33" dur="4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400" fill="hold"/>
                                        <p:tgtEl>
                                          <p:spTgt spid="6">
                                            <p:txEl>
                                              <p:pRg st="6" end="6"/>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
                                        <p:tgtEl>
                                          <p:spTgt spid="6">
                                            <p:txEl>
                                              <p:pRg st="7" end="7"/>
                                            </p:txEl>
                                          </p:spTgt>
                                        </p:tgtEl>
                                      </p:cBhvr>
                                    </p:animEffect>
                                    <p:anim calcmode="lin" valueType="num">
                                      <p:cBhvr>
                                        <p:cTn id="40" dur="4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400" fill="hold"/>
                                        <p:tgtEl>
                                          <p:spTgt spid="6">
                                            <p:txEl>
                                              <p:pRg st="7" end="7"/>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6">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6">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fade">
                                      <p:cBhvr>
                                        <p:cTn id="48" dur="100"/>
                                        <p:tgtEl>
                                          <p:spTgt spid="6">
                                            <p:txEl>
                                              <p:pRg st="8" end="8"/>
                                            </p:txEl>
                                          </p:spTgt>
                                        </p:tgtEl>
                                      </p:cBhvr>
                                    </p:animEffect>
                                    <p:anim calcmode="lin" valueType="num">
                                      <p:cBhvr>
                                        <p:cTn id="49" dur="4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0" dur="400" fill="hold"/>
                                        <p:tgtEl>
                                          <p:spTgt spid="6">
                                            <p:txEl>
                                              <p:pRg st="8" end="8"/>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6">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6">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100"/>
                                        <p:tgtEl>
                                          <p:spTgt spid="6">
                                            <p:txEl>
                                              <p:pRg st="9" end="9"/>
                                            </p:txEl>
                                          </p:spTgt>
                                        </p:tgtEl>
                                      </p:cBhvr>
                                    </p:animEffect>
                                    <p:anim calcmode="lin" valueType="num">
                                      <p:cBhvr>
                                        <p:cTn id="58" dur="4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9" dur="400" fill="hold"/>
                                        <p:tgtEl>
                                          <p:spTgt spid="6">
                                            <p:txEl>
                                              <p:pRg st="9" end="9"/>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6">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6">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fade">
                                      <p:cBhvr>
                                        <p:cTn id="66" dur="100"/>
                                        <p:tgtEl>
                                          <p:spTgt spid="6">
                                            <p:txEl>
                                              <p:pRg st="10" end="10"/>
                                            </p:txEl>
                                          </p:spTgt>
                                        </p:tgtEl>
                                      </p:cBhvr>
                                    </p:animEffect>
                                    <p:anim calcmode="lin" valueType="num">
                                      <p:cBhvr>
                                        <p:cTn id="67" dur="4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8" dur="400" fill="hold"/>
                                        <p:tgtEl>
                                          <p:spTgt spid="6">
                                            <p:txEl>
                                              <p:pRg st="10" end="10"/>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6">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6">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grpId="0"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animEffect transition="in" filter="fade">
                                      <p:cBhvr>
                                        <p:cTn id="75" dur="100"/>
                                        <p:tgtEl>
                                          <p:spTgt spid="6">
                                            <p:txEl>
                                              <p:pRg st="11" end="11"/>
                                            </p:txEl>
                                          </p:spTgt>
                                        </p:tgtEl>
                                      </p:cBhvr>
                                    </p:animEffect>
                                    <p:anim calcmode="lin" valueType="num">
                                      <p:cBhvr>
                                        <p:cTn id="76" dur="4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7" dur="400" fill="hold"/>
                                        <p:tgtEl>
                                          <p:spTgt spid="6">
                                            <p:txEl>
                                              <p:pRg st="11" end="11"/>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6">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6">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200000"/>
              </a:lnSpc>
              <a:buNone/>
            </a:pPr>
            <a:r>
              <a:rPr lang="en-US" sz="2400" b="1" dirty="0" smtClean="0">
                <a:solidFill>
                  <a:srgbClr val="0033CC"/>
                </a:solidFill>
                <a:latin typeface="Bell MT" pitchFamily="18" charset="0"/>
              </a:rPr>
              <a:t>	Authors are cordially thankful of our Worthy Managing Director and Resident Director Sb for their support and encouragement. We are also very much grateful of Technical Team of Mehran Sugar Mills Limited for their valued input and practical implementation of EMP.</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30</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2060"/>
                </a:solidFill>
                <a:latin typeface="Bell MT" pitchFamily="18" charset="0"/>
              </a:rPr>
              <a:t>Acknowledgement</a:t>
            </a:r>
            <a:endParaRPr lang="en-US" sz="2800" b="1" dirty="0">
              <a:solidFill>
                <a:srgbClr val="002060"/>
              </a:solidFill>
              <a:latin typeface="Bell MT" pitchFamily="18" charset="0"/>
            </a:endParaRPr>
          </a:p>
        </p:txBody>
      </p:sp>
      <p:sp>
        <p:nvSpPr>
          <p:cNvPr id="10" name="Title 1"/>
          <p:cNvSpPr txBox="1">
            <a:spLocks/>
          </p:cNvSpPr>
          <p:nvPr/>
        </p:nvSpPr>
        <p:spPr>
          <a:xfrm>
            <a:off x="882868" y="914400"/>
            <a:ext cx="6858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small" spc="0" normalizeH="0" baseline="0" noProof="0" dirty="0">
              <a:ln>
                <a:noFill/>
              </a:ln>
              <a:solidFill>
                <a:srgbClr val="002060"/>
              </a:solidFill>
              <a:effectLst/>
              <a:uLnTx/>
              <a:uFillTx/>
              <a:latin typeface="Bell MT" pitchFamily="18" charset="0"/>
              <a:ea typeface="+mj-ea"/>
              <a:cs typeface="+mj-cs"/>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AE199FAC-4B86-4121-B622-50028D35B744}" type="slidenum">
              <a:rPr lang="fr-FR" smtClean="0"/>
              <a:pPr/>
              <a:t>31</a:t>
            </a:fld>
            <a:endParaRPr lang="fr-FR" dirty="0"/>
          </a:p>
        </p:txBody>
      </p:sp>
      <p:pic>
        <p:nvPicPr>
          <p:cNvPr id="6" name="Picture 2" descr="C:\Documents and Settings\sanaullah\Desktop\Water is Precious\burden-of-thirst-615.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pic>
        <p:nvPicPr>
          <p:cNvPr id="7" name="Picture 2" descr="C:\Documents and Settings\sanaullah\Desktop\Water is Precious\refugeeswater640.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pic>
        <p:nvPicPr>
          <p:cNvPr id="9" name="Picture 2" descr="C:\Documents and Settings\sanaullah\Desktop\Water is Precious\ASP_Dave_A_StockVisions_002.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2" name="Picture 2" descr="\\192.168.0.5\Share\sana sahab\EMP PIC\slide-34-1024.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13" name="Picture 2" descr="C:\Documents and Settings\sanaullah\Desktop\Water is Precious\a3864.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14" name="Title 4"/>
          <p:cNvSpPr txBox="1">
            <a:spLocks/>
          </p:cNvSpPr>
          <p:nvPr/>
        </p:nvSpPr>
        <p:spPr>
          <a:xfrm rot="1537379">
            <a:off x="6901756" y="4525127"/>
            <a:ext cx="2168016" cy="118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small" spc="0" normalizeH="0" baseline="0" noProof="0" dirty="0">
              <a:ln>
                <a:noFill/>
              </a:ln>
              <a:solidFill>
                <a:srgbClr val="7030A0"/>
              </a:solidFill>
              <a:effectLst/>
              <a:uLnTx/>
              <a:uFillTx/>
              <a:latin typeface="+mj-lt"/>
              <a:ea typeface="+mj-ea"/>
              <a:cs typeface="+mj-cs"/>
            </a:endParaRPr>
          </a:p>
        </p:txBody>
      </p:sp>
      <p:sp>
        <p:nvSpPr>
          <p:cNvPr id="15" name="Title 4"/>
          <p:cNvSpPr txBox="1">
            <a:spLocks/>
          </p:cNvSpPr>
          <p:nvPr/>
        </p:nvSpPr>
        <p:spPr>
          <a:xfrm rot="1685785">
            <a:off x="3268247" y="701022"/>
            <a:ext cx="4892436" cy="118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small" dirty="0" smtClean="0">
                <a:solidFill>
                  <a:srgbClr val="C00000"/>
                </a:solidFill>
                <a:latin typeface="+mj-lt"/>
                <a:ea typeface="+mj-ea"/>
                <a:cs typeface="+mj-cs"/>
              </a:rPr>
              <a:t>O </a:t>
            </a:r>
            <a:r>
              <a:rPr lang="en-US" sz="4800" b="1" cap="small" dirty="0" smtClean="0">
                <a:solidFill>
                  <a:srgbClr val="0033CC"/>
                </a:solidFill>
                <a:latin typeface="+mj-lt"/>
                <a:ea typeface="+mj-ea"/>
                <a:cs typeface="+mj-cs"/>
              </a:rPr>
              <a:t>U </a:t>
            </a:r>
            <a:r>
              <a:rPr lang="en-US" sz="4800" b="1" cap="small" dirty="0" smtClean="0">
                <a:solidFill>
                  <a:srgbClr val="FFFF00"/>
                </a:solidFill>
                <a:latin typeface="+mj-lt"/>
                <a:ea typeface="+mj-ea"/>
                <a:cs typeface="+mj-cs"/>
              </a:rPr>
              <a:t>R</a:t>
            </a:r>
            <a:r>
              <a:rPr kumimoji="0" lang="en-US" sz="4800" b="1" i="0" u="none" strike="noStrike" kern="1200" cap="small" spc="0" normalizeH="0" baseline="0" noProof="0" dirty="0" smtClean="0">
                <a:ln>
                  <a:noFill/>
                </a:ln>
                <a:solidFill>
                  <a:srgbClr val="014F25"/>
                </a:solidFill>
                <a:effectLst/>
                <a:uLnTx/>
                <a:uFillTx/>
                <a:latin typeface="+mj-lt"/>
                <a:ea typeface="+mj-ea"/>
                <a:cs typeface="+mj-cs"/>
              </a:rPr>
              <a:t> </a:t>
            </a:r>
            <a:endParaRPr kumimoji="0" lang="en-US" sz="4800" b="1" i="0" u="none" strike="noStrike" kern="1200" cap="small" spc="0" normalizeH="0" baseline="0" noProof="0" dirty="0">
              <a:ln>
                <a:noFill/>
              </a:ln>
              <a:solidFill>
                <a:srgbClr val="C00000"/>
              </a:solidFill>
              <a:effectLst/>
              <a:uLnTx/>
              <a:uFillTx/>
              <a:latin typeface="+mj-lt"/>
              <a:ea typeface="+mj-ea"/>
              <a:cs typeface="+mj-cs"/>
            </a:endParaRPr>
          </a:p>
        </p:txBody>
      </p:sp>
      <p:sp>
        <p:nvSpPr>
          <p:cNvPr id="16" name="Title 4"/>
          <p:cNvSpPr txBox="1">
            <a:spLocks/>
          </p:cNvSpPr>
          <p:nvPr/>
        </p:nvSpPr>
        <p:spPr>
          <a:xfrm rot="19828023">
            <a:off x="-1548857" y="3931104"/>
            <a:ext cx="4892436" cy="118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small" spc="0" normalizeH="0" baseline="0" noProof="0" dirty="0" smtClean="0">
                <a:ln>
                  <a:noFill/>
                </a:ln>
                <a:solidFill>
                  <a:srgbClr val="C00000"/>
                </a:solidFill>
                <a:effectLst/>
                <a:uLnTx/>
                <a:uFillTx/>
                <a:latin typeface="+mj-lt"/>
                <a:ea typeface="+mj-ea"/>
                <a:cs typeface="+mj-cs"/>
              </a:rPr>
              <a:t>S </a:t>
            </a:r>
            <a:r>
              <a:rPr kumimoji="0" lang="en-US" sz="4800" b="1" i="0" u="none" strike="noStrike" kern="1200" cap="small" spc="0" normalizeH="0" baseline="0" noProof="0" dirty="0" smtClean="0">
                <a:ln>
                  <a:noFill/>
                </a:ln>
                <a:solidFill>
                  <a:srgbClr val="FFFF00"/>
                </a:solidFill>
                <a:effectLst/>
                <a:uLnTx/>
                <a:uFillTx/>
                <a:latin typeface="+mj-lt"/>
                <a:ea typeface="+mj-ea"/>
                <a:cs typeface="+mj-cs"/>
              </a:rPr>
              <a:t>A </a:t>
            </a:r>
            <a:r>
              <a:rPr kumimoji="0" lang="en-US" sz="4800" b="1" i="0" u="none" strike="noStrike" kern="1200" cap="small" spc="0" normalizeH="0" baseline="0" noProof="0" dirty="0" smtClean="0">
                <a:ln>
                  <a:noFill/>
                </a:ln>
                <a:solidFill>
                  <a:srgbClr val="0033CC"/>
                </a:solidFill>
                <a:effectLst/>
                <a:uLnTx/>
                <a:uFillTx/>
                <a:latin typeface="+mj-lt"/>
                <a:ea typeface="+mj-ea"/>
                <a:cs typeface="+mj-cs"/>
              </a:rPr>
              <a:t>V </a:t>
            </a:r>
            <a:r>
              <a:rPr kumimoji="0" lang="en-US" sz="4800" b="1" i="0" u="none" strike="noStrike" kern="1200" cap="small" spc="0" normalizeH="0" baseline="0" noProof="0" dirty="0" smtClean="0">
                <a:ln>
                  <a:noFill/>
                </a:ln>
                <a:solidFill>
                  <a:srgbClr val="7030A0"/>
                </a:solidFill>
                <a:effectLst/>
                <a:uLnTx/>
                <a:uFillTx/>
                <a:latin typeface="+mj-lt"/>
                <a:ea typeface="+mj-ea"/>
                <a:cs typeface="+mj-cs"/>
              </a:rPr>
              <a:t>E</a:t>
            </a:r>
            <a:r>
              <a:rPr kumimoji="0" lang="en-US" sz="4800" b="1" i="0" u="none" strike="noStrike" kern="1200" cap="small" spc="0" normalizeH="0" baseline="0" noProof="0" dirty="0" smtClean="0">
                <a:ln>
                  <a:noFill/>
                </a:ln>
                <a:solidFill>
                  <a:srgbClr val="014F25"/>
                </a:solidFill>
                <a:effectLst/>
                <a:uLnTx/>
                <a:uFillTx/>
                <a:latin typeface="+mj-lt"/>
                <a:ea typeface="+mj-ea"/>
                <a:cs typeface="+mj-cs"/>
              </a:rPr>
              <a:t> </a:t>
            </a:r>
            <a:endParaRPr kumimoji="0" lang="en-US" sz="4800" b="1" i="0" u="none" strike="noStrike" kern="1200" cap="small" spc="0" normalizeH="0" baseline="0" noProof="0" dirty="0">
              <a:ln>
                <a:noFill/>
              </a:ln>
              <a:solidFill>
                <a:srgbClr val="C00000"/>
              </a:solidFill>
              <a:effectLst/>
              <a:uLnTx/>
              <a:uFillTx/>
              <a:latin typeface="+mj-lt"/>
              <a:ea typeface="+mj-ea"/>
              <a:cs typeface="+mj-cs"/>
            </a:endParaRPr>
          </a:p>
        </p:txBody>
      </p:sp>
      <p:pic>
        <p:nvPicPr>
          <p:cNvPr id="58370" name="Picture 2" descr="D:\D Drive\F Drive\MSM Environment\EMP Phase-III\EMP Presentation to DG EPA\Pics EMP\IMAGES_NEWS_2014_savewater3.JPG"/>
          <p:cNvPicPr>
            <a:picLocks noChangeAspect="1" noChangeArrowheads="1"/>
          </p:cNvPicPr>
          <p:nvPr/>
        </p:nvPicPr>
        <p:blipFill>
          <a:blip r:embed="rId7"/>
          <a:srcRect/>
          <a:stretch>
            <a:fillRect/>
          </a:stretch>
        </p:blipFill>
        <p:spPr bwMode="auto">
          <a:xfrm>
            <a:off x="0" y="0"/>
            <a:ext cx="9076267" cy="6858000"/>
          </a:xfrm>
          <a:prstGeom prst="rect">
            <a:avLst/>
          </a:prstGeom>
          <a:noFill/>
        </p:spPr>
      </p:pic>
      <p:pic>
        <p:nvPicPr>
          <p:cNvPr id="58371" name="Picture 3" descr="D:\D Drive\F Drive\MSM Environment\EMP Phase-III\EMP Presentation to DG EPA\Pics EMP\Save Water Slogans. Free Slogan.jpg"/>
          <p:cNvPicPr>
            <a:picLocks noChangeAspect="1" noChangeArrowheads="1"/>
          </p:cNvPicPr>
          <p:nvPr/>
        </p:nvPicPr>
        <p:blipFill>
          <a:blip r:embed="rId8"/>
          <a:srcRect/>
          <a:stretch>
            <a:fillRect/>
          </a:stretch>
        </p:blipFill>
        <p:spPr bwMode="auto">
          <a:xfrm>
            <a:off x="0" y="0"/>
            <a:ext cx="9144000" cy="6858000"/>
          </a:xfrm>
          <a:prstGeom prst="rect">
            <a:avLst/>
          </a:prstGeom>
          <a:noFill/>
        </p:spPr>
      </p:pic>
      <p:sp>
        <p:nvSpPr>
          <p:cNvPr id="5" name="Title 4"/>
          <p:cNvSpPr>
            <a:spLocks noGrp="1"/>
          </p:cNvSpPr>
          <p:nvPr>
            <p:ph type="title"/>
          </p:nvPr>
        </p:nvSpPr>
        <p:spPr>
          <a:xfrm rot="20353607">
            <a:off x="3792658" y="4509864"/>
            <a:ext cx="4892436" cy="1188720"/>
          </a:xfrm>
        </p:spPr>
        <p:txBody>
          <a:bodyPr>
            <a:normAutofit/>
          </a:bodyPr>
          <a:lstStyle/>
          <a:p>
            <a:pPr algn="ctr"/>
            <a:r>
              <a:rPr lang="en-US" sz="4800" dirty="0" smtClean="0">
                <a:solidFill>
                  <a:srgbClr val="FFFF00"/>
                </a:solidFill>
              </a:rPr>
              <a:t>P</a:t>
            </a:r>
            <a:r>
              <a:rPr lang="en-US" sz="4800" dirty="0" smtClean="0">
                <a:solidFill>
                  <a:srgbClr val="C00000"/>
                </a:solidFill>
              </a:rPr>
              <a:t> </a:t>
            </a:r>
            <a:r>
              <a:rPr lang="en-US" sz="4800" dirty="0" smtClean="0">
                <a:solidFill>
                  <a:srgbClr val="0033CC"/>
                </a:solidFill>
              </a:rPr>
              <a:t>L</a:t>
            </a:r>
            <a:r>
              <a:rPr lang="en-US" sz="4800" dirty="0" smtClean="0">
                <a:solidFill>
                  <a:srgbClr val="C00000"/>
                </a:solidFill>
              </a:rPr>
              <a:t> </a:t>
            </a:r>
            <a:r>
              <a:rPr lang="en-US" sz="4800" dirty="0" smtClean="0">
                <a:solidFill>
                  <a:srgbClr val="00FF00"/>
                </a:solidFill>
              </a:rPr>
              <a:t>A</a:t>
            </a:r>
            <a:r>
              <a:rPr lang="en-US" sz="4800" dirty="0" smtClean="0">
                <a:solidFill>
                  <a:srgbClr val="C00000"/>
                </a:solidFill>
              </a:rPr>
              <a:t> N </a:t>
            </a:r>
            <a:r>
              <a:rPr lang="en-US" sz="4800" dirty="0" smtClean="0">
                <a:solidFill>
                  <a:srgbClr val="FFFF00"/>
                </a:solidFill>
              </a:rPr>
              <a:t>E</a:t>
            </a:r>
            <a:r>
              <a:rPr lang="en-US" sz="4800" dirty="0" smtClean="0">
                <a:solidFill>
                  <a:srgbClr val="C00000"/>
                </a:solidFill>
              </a:rPr>
              <a:t> </a:t>
            </a:r>
            <a:r>
              <a:rPr lang="en-US" sz="4800" dirty="0" smtClean="0">
                <a:solidFill>
                  <a:srgbClr val="0033CC"/>
                </a:solidFill>
              </a:rPr>
              <a:t>T</a:t>
            </a:r>
            <a:endParaRPr lang="en-US" sz="4800" dirty="0">
              <a:solidFill>
                <a:srgbClr val="0033CC"/>
              </a:solidFill>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58371"/>
                                        </p:tgtEl>
                                        <p:attrNameLst>
                                          <p:attrName>style.visibility</p:attrName>
                                        </p:attrNameLst>
                                      </p:cBhvr>
                                      <p:to>
                                        <p:strVal val="visible"/>
                                      </p:to>
                                    </p:set>
                                    <p:animEffect transition="in" filter="fade">
                                      <p:cBhvr>
                                        <p:cTn id="39" dur="2000"/>
                                        <p:tgtEl>
                                          <p:spTgt spid="5837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58371"/>
                                        </p:tgtEl>
                                      </p:cBhvr>
                                    </p:animEffect>
                                    <p:set>
                                      <p:cBhvr>
                                        <p:cTn id="44" dur="1" fill="hold">
                                          <p:stCondLst>
                                            <p:cond delay="1999"/>
                                          </p:stCondLst>
                                        </p:cTn>
                                        <p:tgtEl>
                                          <p:spTgt spid="5837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58370"/>
                                        </p:tgtEl>
                                        <p:attrNameLst>
                                          <p:attrName>style.visibility</p:attrName>
                                        </p:attrNameLst>
                                      </p:cBhvr>
                                      <p:to>
                                        <p:strVal val="visible"/>
                                      </p:to>
                                    </p:set>
                                    <p:animEffect transition="in" filter="fade">
                                      <p:cBhvr>
                                        <p:cTn id="47" dur="2000"/>
                                        <p:tgtEl>
                                          <p:spTgt spid="583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58370"/>
                                        </p:tgtEl>
                                      </p:cBhvr>
                                    </p:animEffect>
                                    <p:set>
                                      <p:cBhvr>
                                        <p:cTn id="52" dur="1" fill="hold">
                                          <p:stCondLst>
                                            <p:cond delay="1999"/>
                                          </p:stCondLst>
                                        </p:cTn>
                                        <p:tgtEl>
                                          <p:spTgt spid="58370"/>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grpId="0" nodeType="clickEffect">
                                  <p:stCondLst>
                                    <p:cond delay="0"/>
                                  </p:stCondLst>
                                  <p:iterate type="lt">
                                    <p:tmPct val="60000"/>
                                  </p:iterate>
                                  <p:childTnLst>
                                    <p:set>
                                      <p:cBhvr>
                                        <p:cTn id="59" dur="1" fill="hold">
                                          <p:stCondLst>
                                            <p:cond delay="0"/>
                                          </p:stCondLst>
                                        </p:cTn>
                                        <p:tgtEl>
                                          <p:spTgt spid="16"/>
                                        </p:tgtEl>
                                        <p:attrNameLst>
                                          <p:attrName>style.visibility</p:attrName>
                                        </p:attrNameLst>
                                      </p:cBhvr>
                                      <p:to>
                                        <p:strVal val="visible"/>
                                      </p:to>
                                    </p:set>
                                    <p:set>
                                      <p:cBhvr>
                                        <p:cTn id="60" dur="455" fill="hold">
                                          <p:stCondLst>
                                            <p:cond delay="0"/>
                                          </p:stCondLst>
                                        </p:cTn>
                                        <p:tgtEl>
                                          <p:spTgt spid="16"/>
                                        </p:tgtEl>
                                        <p:attrNameLst>
                                          <p:attrName>style.rotation</p:attrName>
                                        </p:attrNameLst>
                                      </p:cBhvr>
                                      <p:to>
                                        <p:strVal val="-45.0"/>
                                      </p:to>
                                    </p:set>
                                    <p:anim calcmode="lin" valueType="num">
                                      <p:cBhvr>
                                        <p:cTn id="61"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65" fill="hold">
                            <p:stCondLst>
                              <p:cond delay="2800"/>
                            </p:stCondLst>
                            <p:childTnLst>
                              <p:par>
                                <p:cTn id="66" presetID="38" presetClass="entr" presetSubtype="0" accel="50000" fill="hold" grpId="0" nodeType="afterEffect">
                                  <p:stCondLst>
                                    <p:cond delay="0"/>
                                  </p:stCondLst>
                                  <p:iterate type="lt">
                                    <p:tmPct val="60000"/>
                                  </p:iterate>
                                  <p:childTnLst>
                                    <p:set>
                                      <p:cBhvr>
                                        <p:cTn id="67" dur="1" fill="hold">
                                          <p:stCondLst>
                                            <p:cond delay="0"/>
                                          </p:stCondLst>
                                        </p:cTn>
                                        <p:tgtEl>
                                          <p:spTgt spid="15"/>
                                        </p:tgtEl>
                                        <p:attrNameLst>
                                          <p:attrName>style.visibility</p:attrName>
                                        </p:attrNameLst>
                                      </p:cBhvr>
                                      <p:to>
                                        <p:strVal val="visible"/>
                                      </p:to>
                                    </p:set>
                                    <p:set>
                                      <p:cBhvr>
                                        <p:cTn id="68" dur="455" fill="hold">
                                          <p:stCondLst>
                                            <p:cond delay="0"/>
                                          </p:stCondLst>
                                        </p:cTn>
                                        <p:tgtEl>
                                          <p:spTgt spid="15"/>
                                        </p:tgtEl>
                                        <p:attrNameLst>
                                          <p:attrName>style.rotation</p:attrName>
                                        </p:attrNameLst>
                                      </p:cBhvr>
                                      <p:to>
                                        <p:strVal val="-45.0"/>
                                      </p:to>
                                    </p:set>
                                    <p:anim calcmode="lin" valueType="num">
                                      <p:cBhvr>
                                        <p:cTn id="69"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73" fill="hold">
                            <p:stCondLst>
                              <p:cond delay="5000"/>
                            </p:stCondLst>
                            <p:childTnLst>
                              <p:par>
                                <p:cTn id="74" presetID="38" presetClass="entr" presetSubtype="0" accel="50000" fill="hold" grpId="0" nodeType="afterEffect">
                                  <p:stCondLst>
                                    <p:cond delay="0"/>
                                  </p:stCondLst>
                                  <p:iterate type="lt">
                                    <p:tmPct val="60000"/>
                                  </p:iterate>
                                  <p:childTnLst>
                                    <p:set>
                                      <p:cBhvr>
                                        <p:cTn id="75" dur="1" fill="hold">
                                          <p:stCondLst>
                                            <p:cond delay="0"/>
                                          </p:stCondLst>
                                        </p:cTn>
                                        <p:tgtEl>
                                          <p:spTgt spid="5"/>
                                        </p:tgtEl>
                                        <p:attrNameLst>
                                          <p:attrName>style.visibility</p:attrName>
                                        </p:attrNameLst>
                                      </p:cBhvr>
                                      <p:to>
                                        <p:strVal val="visible"/>
                                      </p:to>
                                    </p:set>
                                    <p:set>
                                      <p:cBhvr>
                                        <p:cTn id="76" dur="455" fill="hold">
                                          <p:stCondLst>
                                            <p:cond delay="0"/>
                                          </p:stCondLst>
                                        </p:cTn>
                                        <p:tgtEl>
                                          <p:spTgt spid="5"/>
                                        </p:tgtEl>
                                        <p:attrNameLst>
                                          <p:attrName>style.rotation</p:attrName>
                                        </p:attrNameLst>
                                      </p:cBhvr>
                                      <p:to>
                                        <p:strVal val="-45.0"/>
                                      </p:to>
                                    </p:set>
                                    <p:anim calcmode="lin" valueType="num">
                                      <p:cBhvr>
                                        <p:cTn id="77"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81" fill="hold">
                            <p:stCondLst>
                              <p:cond delay="9000"/>
                            </p:stCondLst>
                            <p:childTnLst>
                              <p:par>
                                <p:cTn id="82" presetID="38" presetClass="entr" presetSubtype="0" accel="50000" fill="hold" grpId="0" nodeType="afterEffect" nodePh="1">
                                  <p:stCondLst>
                                    <p:cond delay="0"/>
                                  </p:stCondLst>
                                  <p:endCondLst>
                                    <p:cond evt="begin" delay="0">
                                      <p:tn val="82"/>
                                    </p:cond>
                                  </p:endCondLst>
                                  <p:iterate type="lt">
                                    <p:tmPct val="50000"/>
                                  </p:iterate>
                                  <p:childTnLst>
                                    <p:set>
                                      <p:cBhvr>
                                        <p:cTn id="83" dur="1" fill="hold">
                                          <p:stCondLst>
                                            <p:cond delay="0"/>
                                          </p:stCondLst>
                                        </p:cTn>
                                        <p:tgtEl>
                                          <p:spTgt spid="14"/>
                                        </p:tgtEl>
                                        <p:attrNameLst>
                                          <p:attrName>style.visibility</p:attrName>
                                        </p:attrNameLst>
                                      </p:cBhvr>
                                      <p:to>
                                        <p:strVal val="visible"/>
                                      </p:to>
                                    </p:set>
                                    <p:set>
                                      <p:cBhvr>
                                        <p:cTn id="84" dur="455" fill="hold">
                                          <p:stCondLst>
                                            <p:cond delay="0"/>
                                          </p:stCondLst>
                                        </p:cTn>
                                        <p:tgtEl>
                                          <p:spTgt spid="14"/>
                                        </p:tgtEl>
                                        <p:attrNameLst>
                                          <p:attrName>style.rotation</p:attrName>
                                        </p:attrNameLst>
                                      </p:cBhvr>
                                      <p:to>
                                        <p:strVal val="-45.0"/>
                                      </p:to>
                                    </p:set>
                                    <p:anim calcmode="lin" valueType="num">
                                      <p:cBhvr>
                                        <p:cTn id="8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914400" y="1447800"/>
            <a:ext cx="8001000" cy="5105400"/>
          </a:xfrm>
        </p:spPr>
        <p:txBody>
          <a:bodyPr>
            <a:normAutofit lnSpcReduction="10000"/>
          </a:bodyPr>
          <a:lstStyle/>
          <a:p>
            <a:pPr algn="just">
              <a:lnSpc>
                <a:spcPct val="160000"/>
              </a:lnSpc>
              <a:buFont typeface="Wingdings" pitchFamily="2" charset="2"/>
              <a:buChar char="Ø"/>
            </a:pPr>
            <a:r>
              <a:rPr lang="en-US" sz="2000" b="1" dirty="0" smtClean="0">
                <a:solidFill>
                  <a:srgbClr val="002060"/>
                </a:solidFill>
                <a:latin typeface="Bell MT" pitchFamily="18" charset="0"/>
              </a:rPr>
              <a:t>Sugar mill liquid effluents, containing high levels of pollutants, are a threat to our environment.</a:t>
            </a:r>
          </a:p>
          <a:p>
            <a:pPr algn="just">
              <a:lnSpc>
                <a:spcPct val="160000"/>
              </a:lnSpc>
              <a:buFont typeface="Wingdings" pitchFamily="2" charset="2"/>
              <a:buChar char="Ø"/>
            </a:pPr>
            <a:r>
              <a:rPr lang="en-US" sz="2000" b="1" dirty="0" smtClean="0">
                <a:solidFill>
                  <a:srgbClr val="002060"/>
                </a:solidFill>
                <a:latin typeface="Bell MT" pitchFamily="18" charset="0"/>
              </a:rPr>
              <a:t>Though there are stringent rules and regulations for control of effluents. very few mills are currently addressing these issues.</a:t>
            </a:r>
          </a:p>
          <a:p>
            <a:pPr algn="just">
              <a:lnSpc>
                <a:spcPct val="160000"/>
              </a:lnSpc>
              <a:buFont typeface="Wingdings" pitchFamily="2" charset="2"/>
              <a:buChar char="Ø"/>
            </a:pPr>
            <a:r>
              <a:rPr lang="en-US" sz="2000" b="1" dirty="0" smtClean="0">
                <a:solidFill>
                  <a:srgbClr val="002060"/>
                </a:solidFill>
                <a:latin typeface="Bell MT" pitchFamily="18" charset="0"/>
              </a:rPr>
              <a:t>Usually when the disposal of polluted effluent is not an issue or management is less concerned about the adverse environmental effects of discharging highly polluted effluent, effluent levels are high due to negligence.</a:t>
            </a:r>
          </a:p>
          <a:p>
            <a:pPr algn="just">
              <a:lnSpc>
                <a:spcPct val="160000"/>
              </a:lnSpc>
              <a:buFont typeface="Wingdings" pitchFamily="2" charset="2"/>
              <a:buChar char="Ø"/>
            </a:pPr>
            <a:r>
              <a:rPr lang="en-US" sz="2000" b="1" dirty="0" smtClean="0">
                <a:solidFill>
                  <a:srgbClr val="002060"/>
                </a:solidFill>
                <a:latin typeface="Bell MT" pitchFamily="18" charset="0"/>
              </a:rPr>
              <a:t>Typically sugar mills generate effluents at the rate of 0.5 – 0.7 tons/tons cane.</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4</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INTRODUCTION</a:t>
            </a:r>
            <a:endParaRPr lang="en-US" sz="2800" b="1" dirty="0">
              <a:solidFill>
                <a:srgbClr val="0033CC"/>
              </a:solidFill>
              <a:latin typeface="Bell MT" pitchFamily="18" charset="0"/>
            </a:endParaRPr>
          </a:p>
        </p:txBody>
      </p:sp>
      <p:pic>
        <p:nvPicPr>
          <p:cNvPr id="1027" name="Picture 3"/>
          <p:cNvPicPr>
            <a:picLocks noChangeAspect="1" noChangeArrowheads="1"/>
          </p:cNvPicPr>
          <p:nvPr/>
        </p:nvPicPr>
        <p:blipFill>
          <a:blip r:embed="rId3"/>
          <a:srcRect/>
          <a:stretch>
            <a:fillRect/>
          </a:stretch>
        </p:blipFill>
        <p:spPr bwMode="auto">
          <a:xfrm>
            <a:off x="609600" y="1104900"/>
            <a:ext cx="8229600" cy="5753100"/>
          </a:xfrm>
          <a:prstGeom prst="rect">
            <a:avLst/>
          </a:prstGeom>
          <a:noFill/>
          <a:ln w="9525">
            <a:noFill/>
            <a:miter lim="800000"/>
            <a:headEnd/>
            <a:tailEnd/>
          </a:ln>
          <a:effectLst/>
        </p:spPr>
      </p:pic>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left)">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nodeType="clickEffect">
                                  <p:stCondLst>
                                    <p:cond delay="0"/>
                                  </p:stCondLst>
                                  <p:childTnLst>
                                    <p:animEffect transition="out" filter="wipe(left)">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ipe(left)">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Autofit/>
          </a:bodyPr>
          <a:lstStyle/>
          <a:p>
            <a:pPr algn="just">
              <a:lnSpc>
                <a:spcPct val="160000"/>
              </a:lnSpc>
              <a:buFont typeface="Wingdings" pitchFamily="2" charset="2"/>
              <a:buChar char="Ø"/>
            </a:pPr>
            <a:r>
              <a:rPr lang="en-US" sz="1900" b="1" dirty="0" smtClean="0">
                <a:solidFill>
                  <a:srgbClr val="002060"/>
                </a:solidFill>
                <a:latin typeface="Bell MT" pitchFamily="18" charset="0"/>
              </a:rPr>
              <a:t>The management of MSM realized the adverse effect of generating polluting effluents and, considering its corporate social responsibility, decided to reduce the effluent flow and COD levels to meet the National Environmental Quality Standards (NEQS). </a:t>
            </a:r>
          </a:p>
          <a:p>
            <a:pPr algn="just">
              <a:lnSpc>
                <a:spcPct val="160000"/>
              </a:lnSpc>
              <a:buFont typeface="Wingdings" pitchFamily="2" charset="2"/>
              <a:buChar char="Ø"/>
            </a:pPr>
            <a:r>
              <a:rPr lang="en-US" sz="1900" b="1" dirty="0" smtClean="0">
                <a:solidFill>
                  <a:srgbClr val="002060"/>
                </a:solidFill>
                <a:latin typeface="Bell MT" pitchFamily="18" charset="0"/>
              </a:rPr>
              <a:t>Mehran Sugar Mills Limited (MSM) started a campaign of reducing the quantity of its liquid effluents and their pollutant parameters in year 2012.</a:t>
            </a:r>
          </a:p>
          <a:p>
            <a:pPr algn="just">
              <a:lnSpc>
                <a:spcPct val="160000"/>
              </a:lnSpc>
              <a:buFont typeface="Wingdings" pitchFamily="2" charset="2"/>
              <a:buChar char="Ø"/>
            </a:pPr>
            <a:r>
              <a:rPr lang="en-US" sz="1900" b="1" dirty="0" smtClean="0">
                <a:solidFill>
                  <a:srgbClr val="002060"/>
                </a:solidFill>
                <a:latin typeface="Bell MT" pitchFamily="18" charset="0"/>
              </a:rPr>
              <a:t>This paper describes the methodology, implementation, discussions and results of effective EMP at MSM.</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5</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INTRODUCTION</a:t>
            </a:r>
            <a:endParaRPr lang="en-US" sz="2800" b="1" dirty="0">
              <a:solidFill>
                <a:srgbClr val="0033CC"/>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buFont typeface="Wingdings" pitchFamily="2" charset="2"/>
              <a:buChar char="Ø"/>
            </a:pPr>
            <a:r>
              <a:rPr lang="en-US" sz="2000" b="1" dirty="0" smtClean="0">
                <a:solidFill>
                  <a:srgbClr val="002060"/>
                </a:solidFill>
                <a:latin typeface="Bell MT" pitchFamily="18" charset="0"/>
              </a:rPr>
              <a:t>The cost of an ETP for the base case effluent flow and pollutant concentration was about USD 1.7 million. The base case effluent data are given in Table 1.</a:t>
            </a:r>
          </a:p>
          <a:p>
            <a:pPr algn="just">
              <a:lnSpc>
                <a:spcPct val="160000"/>
              </a:lnSpc>
              <a:buFont typeface="Wingdings" pitchFamily="2" charset="2"/>
              <a:buChar char="Ø"/>
            </a:pPr>
            <a:r>
              <a:rPr lang="en-US" sz="2000" b="1" dirty="0" smtClean="0">
                <a:solidFill>
                  <a:srgbClr val="002060"/>
                </a:solidFill>
                <a:latin typeface="Bell MT" pitchFamily="18" charset="0"/>
              </a:rPr>
              <a:t>As a logical strategy, it was decided to reduce effluent flow and COD levels to the minimum by improving manufacturing practices and other innovative solutions before installing any effluent treatment plant (ETP).</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6</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graphicFrame>
        <p:nvGraphicFramePr>
          <p:cNvPr id="9" name="Content Placeholder 6"/>
          <p:cNvGraphicFramePr>
            <a:graphicFrameLocks/>
          </p:cNvGraphicFramePr>
          <p:nvPr/>
        </p:nvGraphicFramePr>
        <p:xfrm>
          <a:off x="126128" y="1240226"/>
          <a:ext cx="8915400" cy="5486663"/>
        </p:xfrm>
        <a:graphic>
          <a:graphicData uri="http://schemas.openxmlformats.org/drawingml/2006/table">
            <a:tbl>
              <a:tblPr/>
              <a:tblGrid>
                <a:gridCol w="3321423"/>
                <a:gridCol w="1136277"/>
                <a:gridCol w="3157865"/>
                <a:gridCol w="1299835"/>
              </a:tblGrid>
              <a:tr h="1278742">
                <a:tc>
                  <a:txBody>
                    <a:bodyPr/>
                    <a:lstStyle/>
                    <a:p>
                      <a:pPr marL="0" marR="0" algn="ctr">
                        <a:lnSpc>
                          <a:spcPct val="115000"/>
                        </a:lnSpc>
                        <a:spcBef>
                          <a:spcPts val="0"/>
                        </a:spcBef>
                        <a:spcAft>
                          <a:spcPts val="0"/>
                        </a:spcAft>
                      </a:pPr>
                      <a:r>
                        <a:rPr lang="en-US" sz="1800" b="1" dirty="0">
                          <a:solidFill>
                            <a:srgbClr val="0033CC"/>
                          </a:solidFill>
                          <a:latin typeface="Arial"/>
                          <a:ea typeface="Calibri"/>
                          <a:cs typeface="Times New Roman"/>
                        </a:rPr>
                        <a:t>Pollutant</a:t>
                      </a:r>
                      <a:endParaRPr lang="en-US" sz="18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solidFill>
                            <a:srgbClr val="0033CC"/>
                          </a:solidFill>
                          <a:latin typeface="Arial"/>
                          <a:ea typeface="Calibri"/>
                          <a:cs typeface="Times New Roman"/>
                        </a:rPr>
                        <a:t>Unit</a:t>
                      </a:r>
                      <a:endParaRPr lang="en-US" sz="18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solidFill>
                            <a:srgbClr val="0033CC"/>
                          </a:solidFill>
                          <a:latin typeface="Arial"/>
                          <a:ea typeface="Calibri"/>
                          <a:cs typeface="Times New Roman"/>
                        </a:rPr>
                        <a:t>Factory raw effluent data</a:t>
                      </a:r>
                      <a:endParaRPr lang="en-US" sz="1800" b="1" dirty="0">
                        <a:solidFill>
                          <a:srgbClr val="0033CC"/>
                        </a:solidFill>
                        <a:latin typeface="Calibri"/>
                        <a:ea typeface="Calibri"/>
                        <a:cs typeface="Times New Roman"/>
                      </a:endParaRPr>
                    </a:p>
                    <a:p>
                      <a:pPr marL="0" marR="0" algn="ctr">
                        <a:lnSpc>
                          <a:spcPct val="115000"/>
                        </a:lnSpc>
                        <a:spcBef>
                          <a:spcPts val="0"/>
                        </a:spcBef>
                        <a:spcAft>
                          <a:spcPts val="0"/>
                        </a:spcAft>
                      </a:pPr>
                      <a:r>
                        <a:rPr lang="en-US" sz="1800" b="1" dirty="0">
                          <a:solidFill>
                            <a:srgbClr val="0033CC"/>
                          </a:solidFill>
                          <a:latin typeface="Arial"/>
                          <a:ea typeface="Calibri"/>
                          <a:cs typeface="Times New Roman"/>
                        </a:rPr>
                        <a:t>(Base case</a:t>
                      </a:r>
                      <a:r>
                        <a:rPr lang="en-US" sz="1800" b="1" dirty="0" smtClean="0">
                          <a:solidFill>
                            <a:srgbClr val="0033CC"/>
                          </a:solidFill>
                          <a:latin typeface="Arial"/>
                          <a:ea typeface="Calibri"/>
                          <a:cs typeface="Times New Roman"/>
                        </a:rPr>
                        <a:t>)(</a:t>
                      </a:r>
                      <a:r>
                        <a:rPr lang="en-US" sz="1800" b="1" dirty="0">
                          <a:solidFill>
                            <a:srgbClr val="0033CC"/>
                          </a:solidFill>
                          <a:latin typeface="Arial"/>
                          <a:ea typeface="Calibri"/>
                          <a:cs typeface="Times New Roman"/>
                        </a:rPr>
                        <a:t>2012-13)</a:t>
                      </a:r>
                      <a:endParaRPr lang="en-US" sz="18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solidFill>
                            <a:srgbClr val="0033CC"/>
                          </a:solidFill>
                          <a:latin typeface="Arial"/>
                          <a:ea typeface="Calibri"/>
                          <a:cs typeface="Times New Roman"/>
                        </a:rPr>
                        <a:t>NEQS</a:t>
                      </a:r>
                      <a:endParaRPr lang="en-US" sz="1800" b="1" dirty="0">
                        <a:solidFill>
                          <a:srgbClr val="0033CC"/>
                        </a:solidFill>
                        <a:latin typeface="Calibri"/>
                        <a:ea typeface="Calibri"/>
                        <a:cs typeface="Times New Roman"/>
                      </a:endParaRPr>
                    </a:p>
                    <a:p>
                      <a:pPr marL="0" marR="0" algn="ctr">
                        <a:lnSpc>
                          <a:spcPct val="115000"/>
                        </a:lnSpc>
                        <a:spcBef>
                          <a:spcPts val="0"/>
                        </a:spcBef>
                        <a:spcAft>
                          <a:spcPts val="0"/>
                        </a:spcAft>
                      </a:pPr>
                      <a:r>
                        <a:rPr lang="en-US" sz="1800" b="1" dirty="0">
                          <a:solidFill>
                            <a:srgbClr val="0033CC"/>
                          </a:solidFill>
                          <a:latin typeface="Arial"/>
                          <a:ea typeface="Calibri"/>
                          <a:cs typeface="Times New Roman"/>
                        </a:rPr>
                        <a:t>standard</a:t>
                      </a:r>
                      <a:endParaRPr lang="en-US" sz="1800" b="1" dirty="0">
                        <a:solidFill>
                          <a:srgbClr val="0033CC"/>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88291">
                <a:tc>
                  <a:txBody>
                    <a:bodyPr/>
                    <a:lstStyle/>
                    <a:p>
                      <a:pPr marL="0" marR="0" algn="l">
                        <a:lnSpc>
                          <a:spcPct val="115000"/>
                        </a:lnSpc>
                        <a:spcBef>
                          <a:spcPts val="0"/>
                        </a:spcBef>
                        <a:spcAft>
                          <a:spcPts val="0"/>
                        </a:spcAft>
                      </a:pPr>
                      <a:r>
                        <a:rPr lang="en-US" sz="1800" dirty="0">
                          <a:solidFill>
                            <a:srgbClr val="002060"/>
                          </a:solidFill>
                          <a:latin typeface="Arial"/>
                          <a:ea typeface="Calibri"/>
                          <a:cs typeface="Times New Roman"/>
                        </a:rPr>
                        <a:t>Effluent discharge flow</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smtClean="0">
                          <a:solidFill>
                            <a:srgbClr val="002060"/>
                          </a:solidFill>
                          <a:latin typeface="Arial"/>
                          <a:ea typeface="Calibri"/>
                          <a:cs typeface="Times New Roman"/>
                        </a:rPr>
                        <a:t>m³/h</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060"/>
                          </a:solidFill>
                          <a:latin typeface="Arial"/>
                          <a:ea typeface="Calibri"/>
                          <a:cs typeface="Times New Roman"/>
                        </a:rPr>
                        <a:t>m³/day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smtClean="0">
                          <a:solidFill>
                            <a:srgbClr val="002060"/>
                          </a:solidFill>
                          <a:latin typeface="Arial"/>
                          <a:ea typeface="Calibri"/>
                          <a:cs typeface="Times New Roman"/>
                        </a:rPr>
                        <a:t>255</a:t>
                      </a:r>
                    </a:p>
                    <a:p>
                      <a:pPr marL="0" marR="0" algn="ctr">
                        <a:lnSpc>
                          <a:spcPct val="115000"/>
                        </a:lnSpc>
                        <a:spcBef>
                          <a:spcPts val="0"/>
                        </a:spcBef>
                        <a:spcAft>
                          <a:spcPts val="0"/>
                        </a:spcAft>
                      </a:pPr>
                      <a:r>
                        <a:rPr lang="en-US" sz="1800" dirty="0" smtClean="0">
                          <a:solidFill>
                            <a:srgbClr val="002060"/>
                          </a:solidFill>
                          <a:latin typeface="Arial"/>
                          <a:ea typeface="Calibri"/>
                          <a:cs typeface="Times New Roman"/>
                        </a:rPr>
                        <a:t>6116</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smtClean="0">
                          <a:solidFill>
                            <a:srgbClr val="002060"/>
                          </a:solidFill>
                          <a:latin typeface="Arial"/>
                          <a:ea typeface="Calibri"/>
                          <a:cs typeface="Times New Roman"/>
                        </a:rPr>
                        <a:t>-</a:t>
                      </a:r>
                    </a:p>
                    <a:p>
                      <a:pPr marL="0" marR="0" algn="ctr">
                        <a:lnSpc>
                          <a:spcPct val="115000"/>
                        </a:lnSpc>
                        <a:spcBef>
                          <a:spcPts val="0"/>
                        </a:spcBef>
                        <a:spcAft>
                          <a:spcPts val="0"/>
                        </a:spcAft>
                      </a:pPr>
                      <a:r>
                        <a:rPr lang="en-US" sz="1800" dirty="0" smtClean="0">
                          <a:solidFill>
                            <a:srgbClr val="002060"/>
                          </a:solidFill>
                          <a:latin typeface="Arial"/>
                          <a:ea typeface="Calibri"/>
                          <a:cs typeface="Times New Roman"/>
                        </a:rPr>
                        <a:t>-</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52495">
                <a:tc>
                  <a:txBody>
                    <a:bodyPr/>
                    <a:lstStyle/>
                    <a:p>
                      <a:pPr marL="0" marR="0" algn="l">
                        <a:lnSpc>
                          <a:spcPct val="115000"/>
                        </a:lnSpc>
                        <a:spcBef>
                          <a:spcPts val="0"/>
                        </a:spcBef>
                        <a:spcAft>
                          <a:spcPts val="0"/>
                        </a:spcAft>
                      </a:pPr>
                      <a:r>
                        <a:rPr lang="en-US" sz="1800">
                          <a:solidFill>
                            <a:srgbClr val="002060"/>
                          </a:solidFill>
                          <a:latin typeface="Arial"/>
                          <a:ea typeface="Calibri"/>
                          <a:cs typeface="Times New Roman"/>
                        </a:rPr>
                        <a:t>Chemical oxygen demand (COD)</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mg/L</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2980</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≤150</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52495">
                <a:tc>
                  <a:txBody>
                    <a:bodyPr/>
                    <a:lstStyle/>
                    <a:p>
                      <a:pPr marL="0" marR="0" algn="l">
                        <a:lnSpc>
                          <a:spcPct val="115000"/>
                        </a:lnSpc>
                        <a:spcBef>
                          <a:spcPts val="0"/>
                        </a:spcBef>
                        <a:spcAft>
                          <a:spcPts val="0"/>
                        </a:spcAft>
                      </a:pPr>
                      <a:r>
                        <a:rPr lang="en-US" sz="1800">
                          <a:solidFill>
                            <a:srgbClr val="002060"/>
                          </a:solidFill>
                          <a:latin typeface="Arial"/>
                          <a:ea typeface="Calibri"/>
                          <a:cs typeface="Times New Roman"/>
                        </a:rPr>
                        <a:t>Biological oxygen demand (BOD)</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mg/L</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1100</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≤80</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4880">
                <a:tc>
                  <a:txBody>
                    <a:bodyPr/>
                    <a:lstStyle/>
                    <a:p>
                      <a:pPr marL="0" marR="0" algn="l">
                        <a:lnSpc>
                          <a:spcPct val="115000"/>
                        </a:lnSpc>
                        <a:spcBef>
                          <a:spcPts val="0"/>
                        </a:spcBef>
                        <a:spcAft>
                          <a:spcPts val="0"/>
                        </a:spcAft>
                      </a:pPr>
                      <a:r>
                        <a:rPr lang="en-US" sz="1800">
                          <a:solidFill>
                            <a:srgbClr val="002060"/>
                          </a:solidFill>
                          <a:latin typeface="Arial"/>
                          <a:ea typeface="Calibri"/>
                          <a:cs typeface="Times New Roman"/>
                        </a:rPr>
                        <a:t>Oil and grease</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mg/L</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50</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≤10</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4880">
                <a:tc>
                  <a:txBody>
                    <a:bodyPr/>
                    <a:lstStyle/>
                    <a:p>
                      <a:pPr marL="0" marR="0" algn="l">
                        <a:lnSpc>
                          <a:spcPct val="115000"/>
                        </a:lnSpc>
                        <a:spcBef>
                          <a:spcPts val="0"/>
                        </a:spcBef>
                        <a:spcAft>
                          <a:spcPts val="0"/>
                        </a:spcAft>
                      </a:pPr>
                      <a:r>
                        <a:rPr lang="en-US" sz="1800">
                          <a:solidFill>
                            <a:srgbClr val="002060"/>
                          </a:solidFill>
                          <a:latin typeface="Arial"/>
                          <a:ea typeface="Calibri"/>
                          <a:cs typeface="Times New Roman"/>
                        </a:rPr>
                        <a:t>Total suspended solids</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mg/L</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1375</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≤200</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4880">
                <a:tc>
                  <a:txBody>
                    <a:bodyPr/>
                    <a:lstStyle/>
                    <a:p>
                      <a:pPr marL="0" marR="0" algn="l">
                        <a:lnSpc>
                          <a:spcPct val="115000"/>
                        </a:lnSpc>
                        <a:spcBef>
                          <a:spcPts val="0"/>
                        </a:spcBef>
                        <a:spcAft>
                          <a:spcPts val="0"/>
                        </a:spcAft>
                      </a:pPr>
                      <a:r>
                        <a:rPr lang="en-US" sz="1800" dirty="0">
                          <a:solidFill>
                            <a:srgbClr val="002060"/>
                          </a:solidFill>
                          <a:latin typeface="Arial"/>
                          <a:ea typeface="Calibri"/>
                          <a:cs typeface="Times New Roman"/>
                        </a:rPr>
                        <a:t>pH</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a:solidFill>
                            <a:srgbClr val="002060"/>
                          </a:solidFill>
                          <a:latin typeface="Arial"/>
                          <a:ea typeface="Calibri"/>
                          <a:cs typeface="Times New Roman"/>
                        </a:rPr>
                        <a:t>5-8</a:t>
                      </a:r>
                      <a:endParaRPr lang="en-US" sz="180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dirty="0">
                          <a:solidFill>
                            <a:srgbClr val="002060"/>
                          </a:solidFill>
                          <a:latin typeface="Arial"/>
                          <a:ea typeface="Calibri"/>
                          <a:cs typeface="Times New Roman"/>
                        </a:rPr>
                        <a:t>6-9</a:t>
                      </a:r>
                      <a:endParaRPr lang="en-US" sz="1800" dirty="0">
                        <a:solidFill>
                          <a:srgbClr val="00206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70000"/>
              </a:lnSpc>
              <a:buFont typeface="Wingdings" pitchFamily="2" charset="2"/>
              <a:buChar char="Ø"/>
            </a:pPr>
            <a:r>
              <a:rPr lang="en-AU" sz="1800" b="1" dirty="0" smtClean="0">
                <a:solidFill>
                  <a:srgbClr val="002060"/>
                </a:solidFill>
                <a:latin typeface="Bell MT" pitchFamily="18" charset="0"/>
              </a:rPr>
              <a:t>A team was formed consisting of members from the mechanical, electrical, instrument, health safety and environment (HSE), laboratory and management departments headed by the Process Manager. </a:t>
            </a:r>
          </a:p>
          <a:p>
            <a:pPr algn="just">
              <a:lnSpc>
                <a:spcPct val="170000"/>
              </a:lnSpc>
              <a:buFont typeface="Wingdings" pitchFamily="2" charset="2"/>
              <a:buChar char="Ø"/>
            </a:pPr>
            <a:r>
              <a:rPr lang="en-AU" sz="1800" b="1" dirty="0" smtClean="0">
                <a:solidFill>
                  <a:srgbClr val="002060"/>
                </a:solidFill>
                <a:latin typeface="Bell MT" pitchFamily="18" charset="0"/>
              </a:rPr>
              <a:t>The team prepared a detailed Effluent Management Plan (EMP) for reducing the effluent flow and its pollutant concentration. </a:t>
            </a:r>
          </a:p>
          <a:p>
            <a:pPr algn="just">
              <a:lnSpc>
                <a:spcPct val="170000"/>
              </a:lnSpc>
              <a:buFont typeface="Wingdings" pitchFamily="2" charset="2"/>
              <a:buChar char="Ø"/>
            </a:pPr>
            <a:r>
              <a:rPr lang="en-AU" sz="1800" b="1" dirty="0" smtClean="0">
                <a:solidFill>
                  <a:srgbClr val="002060"/>
                </a:solidFill>
                <a:latin typeface="Bell MT" pitchFamily="18" charset="0"/>
              </a:rPr>
              <a:t>Given that expenditure needed to be utilized for other important projects, the EMP was phased in over three seasons.</a:t>
            </a: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7</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70000"/>
              </a:lnSpc>
              <a:buFont typeface="Wingdings" pitchFamily="2" charset="2"/>
              <a:buChar char="Ø"/>
            </a:pPr>
            <a:r>
              <a:rPr lang="en-AU" sz="1800" b="1" dirty="0" smtClean="0">
                <a:solidFill>
                  <a:srgbClr val="002060"/>
                </a:solidFill>
                <a:latin typeface="Bell MT" pitchFamily="18" charset="0"/>
              </a:rPr>
              <a:t>The object was to reduce effluent flow to a minimum value of 1000 from 6116 m³/day with less than 1000 </a:t>
            </a:r>
            <a:r>
              <a:rPr lang="en-AU" sz="1800" b="1" dirty="0" err="1" smtClean="0">
                <a:solidFill>
                  <a:srgbClr val="002060"/>
                </a:solidFill>
                <a:latin typeface="Bell MT" pitchFamily="18" charset="0"/>
              </a:rPr>
              <a:t>ppm</a:t>
            </a:r>
            <a:r>
              <a:rPr lang="en-AU" sz="1800" b="1" dirty="0" smtClean="0">
                <a:solidFill>
                  <a:srgbClr val="002060"/>
                </a:solidFill>
                <a:latin typeface="Bell MT" pitchFamily="18" charset="0"/>
              </a:rPr>
              <a:t> COD, to reduce the cost of the ETP, and to meet NEQS standards.</a:t>
            </a:r>
          </a:p>
          <a:p>
            <a:pPr algn="just">
              <a:lnSpc>
                <a:spcPct val="170000"/>
              </a:lnSpc>
              <a:buFont typeface="Wingdings" pitchFamily="2" charset="2"/>
              <a:buChar char="Ø"/>
            </a:pPr>
            <a:r>
              <a:rPr lang="en-AU" sz="1800" b="1" dirty="0" smtClean="0">
                <a:solidFill>
                  <a:srgbClr val="002060"/>
                </a:solidFill>
                <a:latin typeface="Bell MT" pitchFamily="18" charset="0"/>
              </a:rPr>
              <a:t>An additional object of the EMP was to simultaneously reduce canal water requirements for the mill. All projects were initiated relative to their impact on effluent flow and pollutant concentration.</a:t>
            </a:r>
            <a:endParaRPr lang="en-US"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8</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7000"/>
          </a:schemeClr>
        </a:solidFill>
        <a:effectLst/>
      </p:bgPr>
    </p:bg>
    <p:spTree>
      <p:nvGrpSpPr>
        <p:cNvPr id="1" name=""/>
        <p:cNvGrpSpPr/>
        <p:nvPr/>
      </p:nvGrpSpPr>
      <p:grpSpPr>
        <a:xfrm>
          <a:off x="0" y="0"/>
          <a:ext cx="0" cy="0"/>
          <a:chOff x="0" y="0"/>
          <a:chExt cx="0" cy="0"/>
        </a:xfrm>
      </p:grpSpPr>
      <p:sp>
        <p:nvSpPr>
          <p:cNvPr id="6" name="Subtitle 2"/>
          <p:cNvSpPr>
            <a:spLocks noGrp="1"/>
          </p:cNvSpPr>
          <p:nvPr>
            <p:ph sz="quarter" idx="13"/>
          </p:nvPr>
        </p:nvSpPr>
        <p:spPr>
          <a:xfrm>
            <a:off x="1143000" y="1600200"/>
            <a:ext cx="7772400" cy="5105400"/>
          </a:xfrm>
        </p:spPr>
        <p:txBody>
          <a:bodyPr>
            <a:normAutofit/>
          </a:bodyPr>
          <a:lstStyle/>
          <a:p>
            <a:pPr algn="just">
              <a:lnSpc>
                <a:spcPct val="150000"/>
              </a:lnSpc>
              <a:buFont typeface="Wingdings" pitchFamily="2" charset="2"/>
              <a:buChar char="Ø"/>
            </a:pPr>
            <a:r>
              <a:rPr lang="en-US" sz="1800" b="1" dirty="0" smtClean="0">
                <a:solidFill>
                  <a:srgbClr val="002060"/>
                </a:solidFill>
                <a:latin typeface="Bell MT" pitchFamily="18" charset="0"/>
              </a:rPr>
              <a:t>Sugar cane is a unique crop in that it brings all the elements required for sugar manufacturing along with the sugar, </a:t>
            </a:r>
          </a:p>
          <a:p>
            <a:pPr lvl="1" algn="just">
              <a:lnSpc>
                <a:spcPct val="150000"/>
              </a:lnSpc>
              <a:buFont typeface="Wingdings" pitchFamily="2" charset="2"/>
              <a:buChar char="ü"/>
            </a:pPr>
            <a:r>
              <a:rPr lang="en-US" sz="1800" b="1" dirty="0" smtClean="0">
                <a:solidFill>
                  <a:srgbClr val="002060"/>
                </a:solidFill>
                <a:latin typeface="Bell MT" pitchFamily="18" charset="0"/>
              </a:rPr>
              <a:t>Fiber for energy production </a:t>
            </a:r>
          </a:p>
          <a:p>
            <a:pPr lvl="1" algn="just">
              <a:lnSpc>
                <a:spcPct val="150000"/>
              </a:lnSpc>
              <a:buFont typeface="Wingdings" pitchFamily="2" charset="2"/>
              <a:buChar char="ü"/>
            </a:pPr>
            <a:r>
              <a:rPr lang="en-US" sz="1800" b="1" dirty="0" smtClean="0">
                <a:solidFill>
                  <a:srgbClr val="002060"/>
                </a:solidFill>
                <a:latin typeface="Bell MT" pitchFamily="18" charset="0"/>
              </a:rPr>
              <a:t>Water for processing</a:t>
            </a:r>
          </a:p>
          <a:p>
            <a:pPr algn="just">
              <a:lnSpc>
                <a:spcPct val="160000"/>
              </a:lnSpc>
              <a:buFont typeface="Wingdings" pitchFamily="2" charset="2"/>
              <a:buChar char="Ø"/>
            </a:pPr>
            <a:r>
              <a:rPr lang="en-AU" sz="1800" b="1" dirty="0" smtClean="0">
                <a:solidFill>
                  <a:srgbClr val="002060"/>
                </a:solidFill>
                <a:latin typeface="Bell MT" pitchFamily="18" charset="0"/>
              </a:rPr>
              <a:t>Because the cane supply comprised more than 70% water and less than this was required for mill operations, we developed the idea to replace canal water with cane water for all of the sugar-manufacturing processes. </a:t>
            </a:r>
          </a:p>
          <a:p>
            <a:pPr algn="just">
              <a:lnSpc>
                <a:spcPct val="160000"/>
              </a:lnSpc>
              <a:buFont typeface="Wingdings" pitchFamily="2" charset="2"/>
              <a:buChar char="Ø"/>
            </a:pPr>
            <a:r>
              <a:rPr lang="en-US" sz="1800" b="1" dirty="0" smtClean="0">
                <a:solidFill>
                  <a:srgbClr val="002060"/>
                </a:solidFill>
                <a:latin typeface="Bell MT" pitchFamily="18" charset="0"/>
              </a:rPr>
              <a:t>Ideally, there is no need for additional water if cane water is utilized properly.</a:t>
            </a:r>
            <a:endParaRPr lang="en-AU" sz="1800" b="1" dirty="0" smtClean="0">
              <a:solidFill>
                <a:srgbClr val="002060"/>
              </a:solidFill>
              <a:latin typeface="Bell MT" pitchFamily="18" charset="0"/>
            </a:endParaRPr>
          </a:p>
        </p:txBody>
      </p:sp>
      <p:sp>
        <p:nvSpPr>
          <p:cNvPr id="8" name="Espace réservé du numéro de diapositive 7"/>
          <p:cNvSpPr>
            <a:spLocks noGrp="1"/>
          </p:cNvSpPr>
          <p:nvPr>
            <p:ph type="sldNum" sz="quarter" idx="12"/>
          </p:nvPr>
        </p:nvSpPr>
        <p:spPr/>
        <p:txBody>
          <a:bodyPr/>
          <a:lstStyle/>
          <a:p>
            <a:fld id="{AE199FAC-4B86-4121-B622-50028D35B744}" type="slidenum">
              <a:rPr lang="fr-FR" smtClean="0"/>
              <a:pPr/>
              <a:t>9</a:t>
            </a:fld>
            <a:endParaRPr lang="fr-FR" dirty="0"/>
          </a:p>
        </p:txBody>
      </p:sp>
      <p:pic>
        <p:nvPicPr>
          <p:cNvPr id="7" name="Picture 2" descr="C:\Documents and Settings\sana\My Documents\My Pictures\Mehran Pics\logo1.png"/>
          <p:cNvPicPr>
            <a:picLocks noChangeAspect="1" noChangeArrowheads="1"/>
          </p:cNvPicPr>
          <p:nvPr/>
        </p:nvPicPr>
        <p:blipFill>
          <a:blip r:embed="rId2"/>
          <a:srcRect/>
          <a:stretch>
            <a:fillRect/>
          </a:stretch>
        </p:blipFill>
        <p:spPr bwMode="auto">
          <a:xfrm>
            <a:off x="7775677" y="0"/>
            <a:ext cx="1368323" cy="762000"/>
          </a:xfrm>
          <a:prstGeom prst="rect">
            <a:avLst/>
          </a:prstGeom>
          <a:noFill/>
        </p:spPr>
      </p:pic>
      <p:sp>
        <p:nvSpPr>
          <p:cNvPr id="5" name="Title 1"/>
          <p:cNvSpPr>
            <a:spLocks noGrp="1"/>
          </p:cNvSpPr>
          <p:nvPr>
            <p:ph type="title"/>
          </p:nvPr>
        </p:nvSpPr>
        <p:spPr>
          <a:xfrm>
            <a:off x="914400" y="0"/>
            <a:ext cx="6858000" cy="1066800"/>
          </a:xfrm>
        </p:spPr>
        <p:txBody>
          <a:bodyPr>
            <a:noAutofit/>
          </a:bodyPr>
          <a:lstStyle/>
          <a:p>
            <a:pPr algn="ctr"/>
            <a:r>
              <a:rPr lang="en-US" sz="2800" b="1" dirty="0" smtClean="0">
                <a:solidFill>
                  <a:srgbClr val="0033CC"/>
                </a:solidFill>
                <a:latin typeface="Bell MT" pitchFamily="18" charset="0"/>
              </a:rPr>
              <a:t>METHODOLOGY</a:t>
            </a:r>
            <a:endParaRPr lang="en-US" sz="2800" b="1" dirty="0">
              <a:solidFill>
                <a:srgbClr val="0033CC"/>
              </a:solidFill>
              <a:latin typeface="Bell MT" pitchFamily="18" charset="0"/>
            </a:endParaRPr>
          </a:p>
        </p:txBody>
      </p:sp>
      <p:sp>
        <p:nvSpPr>
          <p:cNvPr id="9" name="Title 1"/>
          <p:cNvSpPr txBox="1">
            <a:spLocks/>
          </p:cNvSpPr>
          <p:nvPr/>
        </p:nvSpPr>
        <p:spPr>
          <a:xfrm>
            <a:off x="914400" y="838200"/>
            <a:ext cx="6858000" cy="609600"/>
          </a:xfrm>
          <a:prstGeom prst="rect">
            <a:avLst/>
          </a:prstGeom>
        </p:spPr>
        <p:txBody>
          <a:bodyPr vert="horz" lIns="91440" tIns="45720" rIns="91440" bIns="45720" rtlCol="0" anchor="ctr">
            <a:noAutofit/>
          </a:bodyPr>
          <a:lstStyle/>
          <a:p>
            <a:r>
              <a:rPr lang="en-US" sz="2400" b="1" dirty="0" smtClean="0">
                <a:solidFill>
                  <a:srgbClr val="C00000"/>
                </a:solidFill>
                <a:latin typeface="Bell MT" pitchFamily="18" charset="0"/>
              </a:rPr>
              <a:t>Effluent flow reduction</a:t>
            </a:r>
            <a:endParaRPr lang="en-US" sz="2400" b="1" dirty="0">
              <a:solidFill>
                <a:srgbClr val="C00000"/>
              </a:solidFill>
              <a:latin typeface="Bell MT" pitchFamily="18" charset="0"/>
            </a:endParaRPr>
          </a:p>
        </p:txBody>
      </p:sp>
    </p:spTree>
    <p:extLst>
      <p:ext uri="{BB962C8B-B14F-4D97-AF65-F5344CB8AC3E}">
        <p14:creationId xmlns:p14="http://schemas.microsoft.com/office/powerpoint/2010/main" val="865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4109</TotalTime>
  <Words>3813</Words>
  <Application>Microsoft Macintosh PowerPoint</Application>
  <PresentationFormat>On-screen Show (4:3)</PresentationFormat>
  <Paragraphs>570</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Bell MT</vt:lpstr>
      <vt:lpstr>Calibri</vt:lpstr>
      <vt:lpstr>Times New Roman</vt:lpstr>
      <vt:lpstr>Wingdings</vt:lpstr>
      <vt:lpstr>Arial</vt:lpstr>
      <vt:lpstr>Office Theme</vt:lpstr>
      <vt:lpstr>PowerPoint Presentation</vt:lpstr>
      <vt:lpstr>Managing sugar-mill liquid effluent to zero discharge, a case study of Mehran Sugar Mills Limited</vt:lpstr>
      <vt:lpstr>PowerPoint Presentation</vt:lpstr>
      <vt:lpstr>INTRODUCTION</vt:lpstr>
      <vt:lpstr>INTRODUCTION</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METHODOLOGY</vt:lpstr>
      <vt:lpstr>Effluent Status, Base Case, (2012-13)</vt:lpstr>
      <vt:lpstr>METHODOLOGY</vt:lpstr>
      <vt:lpstr>METHODOLOGY</vt:lpstr>
      <vt:lpstr>RESULTS &amp; DISCUSSIONS</vt:lpstr>
      <vt:lpstr>RESULTS &amp; DISCISSIONS</vt:lpstr>
      <vt:lpstr>RESULTS &amp; DISCISSIONS</vt:lpstr>
      <vt:lpstr>RESULTS &amp; DISCISSIONS</vt:lpstr>
      <vt:lpstr>Cost of ETP &amp; EMP Phases</vt:lpstr>
      <vt:lpstr>FUTURE WORK</vt:lpstr>
      <vt:lpstr>CONCLUSION</vt:lpstr>
      <vt:lpstr>Mehran Sugar Mills believes that every drop of canal water conserved at Mills would be available at tail end for useful purposes.</vt:lpstr>
      <vt:lpstr>Acknowledgement</vt:lpstr>
      <vt:lpstr>P L A N E T</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Microsoft Office User</cp:lastModifiedBy>
  <cp:revision>648</cp:revision>
  <dcterms:created xsi:type="dcterms:W3CDTF">2006-08-16T00:00:00Z</dcterms:created>
  <dcterms:modified xsi:type="dcterms:W3CDTF">2016-09-19T20:01:36Z</dcterms:modified>
</cp:coreProperties>
</file>